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1"/>
  </p:notesMasterIdLst>
  <p:sldIdLst>
    <p:sldId id="256" r:id="rId2"/>
    <p:sldId id="259" r:id="rId3"/>
    <p:sldId id="260" r:id="rId4"/>
    <p:sldId id="261" r:id="rId5"/>
    <p:sldId id="262" r:id="rId6"/>
    <p:sldId id="263" r:id="rId7"/>
    <p:sldId id="269" r:id="rId8"/>
    <p:sldId id="270" r:id="rId9"/>
    <p:sldId id="294" r:id="rId10"/>
    <p:sldId id="268" r:id="rId11"/>
    <p:sldId id="272" r:id="rId12"/>
    <p:sldId id="271" r:id="rId13"/>
    <p:sldId id="267" r:id="rId14"/>
    <p:sldId id="273" r:id="rId15"/>
    <p:sldId id="274" r:id="rId16"/>
    <p:sldId id="275" r:id="rId17"/>
    <p:sldId id="291" r:id="rId18"/>
    <p:sldId id="276" r:id="rId19"/>
    <p:sldId id="277" r:id="rId20"/>
    <p:sldId id="279" r:id="rId21"/>
    <p:sldId id="280" r:id="rId22"/>
    <p:sldId id="282" r:id="rId23"/>
    <p:sldId id="283" r:id="rId24"/>
    <p:sldId id="284" r:id="rId25"/>
    <p:sldId id="285" r:id="rId26"/>
    <p:sldId id="286" r:id="rId27"/>
    <p:sldId id="287" r:id="rId28"/>
    <p:sldId id="292" r:id="rId29"/>
    <p:sldId id="293" r:id="rId30"/>
  </p:sldIdLst>
  <p:sldSz cx="9144000" cy="5143500" type="screen16x9"/>
  <p:notesSz cx="6858000" cy="9144000"/>
  <p:embeddedFontLst>
    <p:embeddedFont>
      <p:font typeface="Akatab" panose="020B0604020202020204" charset="0"/>
      <p:regular r:id="rId32"/>
      <p:bold r:id="rId33"/>
    </p:embeddedFont>
    <p:embeddedFont>
      <p:font typeface="Calibri" panose="020F0502020204030204" pitchFamily="34" charset="0"/>
      <p:regular r:id="rId34"/>
      <p:bold r:id="rId35"/>
      <p:italic r:id="rId36"/>
      <p:boldItalic r:id="rId37"/>
    </p:embeddedFont>
    <p:embeddedFont>
      <p:font typeface="Noto Serif Ethiopic" panose="020B0604020202020204"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31E5D5-CDF4-4FF2-B0D7-051C2678B741}">
  <a:tblStyle styleId="{5631E5D5-CDF4-4FF2-B0D7-051C2678B7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362" autoAdjust="0"/>
  </p:normalViewPr>
  <p:slideViewPr>
    <p:cSldViewPr snapToGrid="0">
      <p:cViewPr varScale="1">
        <p:scale>
          <a:sx n="82" d="100"/>
          <a:sy n="82" d="100"/>
        </p:scale>
        <p:origin x="1474"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5a5b4480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5a5b4480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8c050641fa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28c050641fa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28d02203d7c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28d02203d7c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8d02203d7c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8d02203d7c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8c050641fa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8c050641fa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version we used is a free tire 19c with limited storage of 4GB the billing cycle will start based on the </a:t>
            </a:r>
            <a:r>
              <a:rPr lang="en-US" dirty="0" err="1"/>
              <a:t>uasage</a:t>
            </a:r>
            <a:r>
              <a:rPr lang="en-US"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28d2747529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28d2747529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8d02203d7c_0_2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8d02203d7c_0_2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8d2747529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8d2747529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28d27475291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28d27475291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28d27475291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28d27475291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28d27475291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28d27475291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8bd1fb5de5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8bd1fb5de5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starters </a:t>
            </a:r>
            <a:r>
              <a:rPr lang="en-US" b="0" i="0" dirty="0">
                <a:solidFill>
                  <a:srgbClr val="0F0F0F"/>
                </a:solidFill>
                <a:effectLst/>
                <a:latin typeface="Söhne"/>
              </a:rPr>
              <a:t>Oracle Autonomous Database is a cloud database service offered by Oracle Corporation, which is notable for its use of artificial intelligence and machine learning to automate various database management tasks.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8d27475291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8d27475291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28d27475291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28d27475291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28d27475291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28d27475291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28d27475291_0_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28d27475291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28d27475291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28d27475291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28d27475291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28d27475291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28d27475291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28d27475291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8bd1fb5de5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8bd1fb5de5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8c050641fa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8c050641fa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8c050641fa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8c050641fa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8c050641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8c050641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28cbb03f6cb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28cbb03f6cb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 is a entity that interact with the system.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User gains entry to system via </a:t>
            </a:r>
            <a:r>
              <a:rPr lang="en-US" dirty="0" err="1"/>
              <a:t>OrAPEX</a:t>
            </a:r>
            <a:r>
              <a:rPr lang="en-US" dirty="0"/>
              <a:t>, which is a web-based </a:t>
            </a:r>
            <a:r>
              <a:rPr lang="en-US" dirty="0" err="1"/>
              <a:t>softdev</a:t>
            </a:r>
            <a:r>
              <a:rPr lang="en-US" dirty="0"/>
              <a:t> </a:t>
            </a:r>
            <a:r>
              <a:rPr lang="en-US" dirty="0" err="1"/>
              <a:t>eniv</a:t>
            </a:r>
            <a:r>
              <a:rPr lang="en-US" dirty="0"/>
              <a:t> that runs on </a:t>
            </a:r>
            <a:r>
              <a:rPr lang="en-US" dirty="0" err="1"/>
              <a:t>OracDB</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AppDev</a:t>
            </a:r>
            <a:r>
              <a:rPr lang="en-US" dirty="0"/>
              <a:t> </a:t>
            </a:r>
            <a:r>
              <a:rPr lang="en-US" dirty="0" err="1"/>
              <a:t>OrcApex</a:t>
            </a:r>
            <a:r>
              <a:rPr lang="en-US" dirty="0"/>
              <a:t> is used for </a:t>
            </a:r>
            <a:r>
              <a:rPr lang="en-US" dirty="0" err="1"/>
              <a:t>appdev</a:t>
            </a:r>
            <a:r>
              <a:rPr lang="en-US" dirty="0"/>
              <a:t>. This involves creating applications</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8cbb03f6c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28cbb03f6c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1.Or Auto DB: Application developed with </a:t>
            </a:r>
            <a:r>
              <a:rPr lang="en-US" dirty="0" err="1"/>
              <a:t>oraAPEX</a:t>
            </a:r>
            <a:r>
              <a:rPr lang="en-US" dirty="0"/>
              <a:t> utilizes the </a:t>
            </a:r>
            <a:r>
              <a:rPr lang="en-US" dirty="0" err="1"/>
              <a:t>OrAutDB</a:t>
            </a:r>
            <a:r>
              <a:rPr lang="en-US" dirty="0"/>
              <a:t> which is a cloud based database service that uses ML to automate tuning, security, </a:t>
            </a:r>
            <a:r>
              <a:rPr lang="en-US" dirty="0" err="1"/>
              <a:t>Backup,Updates</a:t>
            </a:r>
            <a:r>
              <a:rPr lang="en-US" dirty="0"/>
              <a:t>.</a:t>
            </a:r>
          </a:p>
          <a:p>
            <a:pPr marL="0" lvl="0" indent="0" algn="l" rtl="0">
              <a:spcBef>
                <a:spcPts val="0"/>
              </a:spcBef>
              <a:spcAft>
                <a:spcPts val="0"/>
              </a:spcAft>
              <a:buNone/>
            </a:pPr>
            <a:r>
              <a:rPr lang="en-US" dirty="0"/>
              <a:t>2.Data: applications uses data to process and manipulate various functionalities. </a:t>
            </a:r>
          </a:p>
          <a:p>
            <a:pPr marL="0" lvl="0" indent="0" algn="l" rtl="0">
              <a:spcBef>
                <a:spcPts val="0"/>
              </a:spcBef>
              <a:spcAft>
                <a:spcPts val="0"/>
              </a:spcAft>
              <a:buNone/>
            </a:pPr>
            <a:r>
              <a:rPr lang="en-US" dirty="0"/>
              <a:t>3.OracleDB is responsible for storing data that the app used. With high security.</a:t>
            </a:r>
          </a:p>
          <a:p>
            <a:pPr marL="0" lvl="0" indent="0" algn="l" rtl="0">
              <a:spcBef>
                <a:spcPts val="0"/>
              </a:spcBef>
              <a:spcAft>
                <a:spcPts val="0"/>
              </a:spcAft>
              <a:buNone/>
            </a:pPr>
            <a:r>
              <a:rPr lang="en-US"/>
              <a:t>4.Oracle </a:t>
            </a:r>
            <a:r>
              <a:rPr lang="en-US" dirty="0"/>
              <a:t>Cloud: Oracle </a:t>
            </a:r>
            <a:r>
              <a:rPr lang="en-US" dirty="0" err="1"/>
              <a:t>AutonDB</a:t>
            </a:r>
            <a:r>
              <a:rPr lang="en-US" dirty="0"/>
              <a:t> is managed by Oracle cloud which provides support and services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From Kaggle Regional Lang and used </a:t>
            </a:r>
            <a:r>
              <a:rPr lang="en-US" dirty="0" err="1"/>
              <a:t>py</a:t>
            </a:r>
            <a:r>
              <a:rPr lang="en-US" dirty="0"/>
              <a:t> script to </a:t>
            </a:r>
            <a:r>
              <a:rPr lang="en-US" dirty="0" err="1"/>
              <a:t>tranWe</a:t>
            </a:r>
            <a:r>
              <a:rPr lang="en-US" dirty="0"/>
              <a:t> have Multiple tables and used the only the required tables</a:t>
            </a:r>
          </a:p>
        </p:txBody>
      </p:sp>
    </p:spTree>
    <p:extLst>
      <p:ext uri="{BB962C8B-B14F-4D97-AF65-F5344CB8AC3E}">
        <p14:creationId xmlns:p14="http://schemas.microsoft.com/office/powerpoint/2010/main" val="1477401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71450" y="145800"/>
            <a:ext cx="8801100" cy="4851900"/>
          </a:xfrm>
          <a:prstGeom prst="rect">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472675" y="1450325"/>
            <a:ext cx="5619000" cy="1983900"/>
          </a:xfrm>
          <a:prstGeom prst="rect">
            <a:avLst/>
          </a:prstGeom>
        </p:spPr>
        <p:txBody>
          <a:bodyPr spcFirstLastPara="1" wrap="square" lIns="91425" tIns="91425" rIns="91425" bIns="91425" anchor="b" anchorCtr="0">
            <a:noAutofit/>
          </a:bodyPr>
          <a:lstStyle>
            <a:lvl1pPr lvl="0" algn="r" rtl="0">
              <a:lnSpc>
                <a:spcPct val="90000"/>
              </a:lnSpc>
              <a:spcBef>
                <a:spcPts val="0"/>
              </a:spcBef>
              <a:spcAft>
                <a:spcPts val="0"/>
              </a:spcAft>
              <a:buSzPts val="5200"/>
              <a:buNone/>
              <a:defRPr sz="43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472625" y="3434100"/>
            <a:ext cx="5619000" cy="409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171450" y="145800"/>
            <a:ext cx="8801100" cy="4851900"/>
          </a:xfrm>
          <a:prstGeom prst="rect">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1393550" y="2502950"/>
            <a:ext cx="4360200" cy="1282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38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393550" y="1713902"/>
            <a:ext cx="12000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2"/>
              </a:buClr>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393550" y="3743512"/>
            <a:ext cx="4360200" cy="40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solidFill>
                  <a:schemeClr val="lt1"/>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p:nvPr/>
        </p:nvSpPr>
        <p:spPr>
          <a:xfrm>
            <a:off x="171450" y="145800"/>
            <a:ext cx="8801100" cy="4851900"/>
          </a:xfrm>
          <a:prstGeom prst="rect">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subTitle" idx="1"/>
          </p:nvPr>
        </p:nvSpPr>
        <p:spPr>
          <a:xfrm>
            <a:off x="1938000" y="1571850"/>
            <a:ext cx="5268000" cy="12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subTitle" idx="2"/>
          </p:nvPr>
        </p:nvSpPr>
        <p:spPr>
          <a:xfrm>
            <a:off x="1938000" y="3033474"/>
            <a:ext cx="5268000" cy="12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3" name="Google Shape;33;p5"/>
          <p:cNvGrpSpPr/>
          <p:nvPr/>
        </p:nvGrpSpPr>
        <p:grpSpPr>
          <a:xfrm>
            <a:off x="165700" y="1292300"/>
            <a:ext cx="8349200" cy="3705900"/>
            <a:chOff x="165700" y="1292300"/>
            <a:chExt cx="8349200" cy="3705900"/>
          </a:xfrm>
        </p:grpSpPr>
        <p:grpSp>
          <p:nvGrpSpPr>
            <p:cNvPr id="34" name="Google Shape;34;p5"/>
            <p:cNvGrpSpPr/>
            <p:nvPr/>
          </p:nvGrpSpPr>
          <p:grpSpPr>
            <a:xfrm rot="10800000">
              <a:off x="165700" y="4608500"/>
              <a:ext cx="7941000" cy="90900"/>
              <a:chOff x="1239825" y="571500"/>
              <a:chExt cx="7941000" cy="90900"/>
            </a:xfrm>
          </p:grpSpPr>
          <p:cxnSp>
            <p:nvCxnSpPr>
              <p:cNvPr id="35" name="Google Shape;35;p5"/>
              <p:cNvCxnSpPr/>
              <p:nvPr/>
            </p:nvCxnSpPr>
            <p:spPr>
              <a:xfrm>
                <a:off x="1239825" y="571500"/>
                <a:ext cx="7941000" cy="0"/>
              </a:xfrm>
              <a:prstGeom prst="straightConnector1">
                <a:avLst/>
              </a:prstGeom>
              <a:noFill/>
              <a:ln w="9525" cap="flat" cmpd="sng">
                <a:solidFill>
                  <a:schemeClr val="dk1"/>
                </a:solidFill>
                <a:prstDash val="solid"/>
                <a:round/>
                <a:headEnd type="none" w="med" len="med"/>
                <a:tailEnd type="none" w="med" len="med"/>
              </a:ln>
            </p:spPr>
          </p:cxnSp>
          <p:sp>
            <p:nvSpPr>
              <p:cNvPr id="36" name="Google Shape;36;p5"/>
              <p:cNvSpPr/>
              <p:nvPr/>
            </p:nvSpPr>
            <p:spPr>
              <a:xfrm>
                <a:off x="1239825" y="5715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5"/>
            <p:cNvGrpSpPr/>
            <p:nvPr/>
          </p:nvGrpSpPr>
          <p:grpSpPr>
            <a:xfrm flipH="1">
              <a:off x="8424000" y="1292300"/>
              <a:ext cx="90900" cy="3705900"/>
              <a:chOff x="7952125" y="1292300"/>
              <a:chExt cx="90900" cy="3705900"/>
            </a:xfrm>
          </p:grpSpPr>
          <p:sp>
            <p:nvSpPr>
              <p:cNvPr id="38" name="Google Shape;38;p5"/>
              <p:cNvSpPr/>
              <p:nvPr/>
            </p:nvSpPr>
            <p:spPr>
              <a:xfrm rot="5400000">
                <a:off x="7744975" y="149945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5"/>
              <p:cNvCxnSpPr/>
              <p:nvPr/>
            </p:nvCxnSpPr>
            <p:spPr>
              <a:xfrm>
                <a:off x="8043025" y="1292300"/>
                <a:ext cx="0" cy="37059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171450" y="145800"/>
            <a:ext cx="8801100" cy="4851900"/>
          </a:xfrm>
          <a:prstGeom prst="rect">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Font typeface="Noto Serif Ethiopic"/>
              <a:buNone/>
              <a:defRPr>
                <a:latin typeface="Noto Serif Ethiopic"/>
                <a:ea typeface="Noto Serif Ethiopic"/>
                <a:cs typeface="Noto Serif Ethiopic"/>
                <a:sym typeface="Noto Serif Ethiopic"/>
              </a:defRPr>
            </a:lvl2pPr>
            <a:lvl3pPr lvl="2" rtl="0">
              <a:spcBef>
                <a:spcPts val="0"/>
              </a:spcBef>
              <a:spcAft>
                <a:spcPts val="0"/>
              </a:spcAft>
              <a:buSzPts val="3500"/>
              <a:buFont typeface="Noto Serif Ethiopic"/>
              <a:buNone/>
              <a:defRPr>
                <a:latin typeface="Noto Serif Ethiopic"/>
                <a:ea typeface="Noto Serif Ethiopic"/>
                <a:cs typeface="Noto Serif Ethiopic"/>
                <a:sym typeface="Noto Serif Ethiopic"/>
              </a:defRPr>
            </a:lvl3pPr>
            <a:lvl4pPr lvl="3" rtl="0">
              <a:spcBef>
                <a:spcPts val="0"/>
              </a:spcBef>
              <a:spcAft>
                <a:spcPts val="0"/>
              </a:spcAft>
              <a:buSzPts val="3500"/>
              <a:buFont typeface="Noto Serif Ethiopic"/>
              <a:buNone/>
              <a:defRPr>
                <a:latin typeface="Noto Serif Ethiopic"/>
                <a:ea typeface="Noto Serif Ethiopic"/>
                <a:cs typeface="Noto Serif Ethiopic"/>
                <a:sym typeface="Noto Serif Ethiopic"/>
              </a:defRPr>
            </a:lvl4pPr>
            <a:lvl5pPr lvl="4" rtl="0">
              <a:spcBef>
                <a:spcPts val="0"/>
              </a:spcBef>
              <a:spcAft>
                <a:spcPts val="0"/>
              </a:spcAft>
              <a:buSzPts val="3500"/>
              <a:buFont typeface="Noto Serif Ethiopic"/>
              <a:buNone/>
              <a:defRPr>
                <a:latin typeface="Noto Serif Ethiopic"/>
                <a:ea typeface="Noto Serif Ethiopic"/>
                <a:cs typeface="Noto Serif Ethiopic"/>
                <a:sym typeface="Noto Serif Ethiopic"/>
              </a:defRPr>
            </a:lvl5pPr>
            <a:lvl6pPr lvl="5" rtl="0">
              <a:spcBef>
                <a:spcPts val="0"/>
              </a:spcBef>
              <a:spcAft>
                <a:spcPts val="0"/>
              </a:spcAft>
              <a:buSzPts val="3500"/>
              <a:buFont typeface="Noto Serif Ethiopic"/>
              <a:buNone/>
              <a:defRPr>
                <a:latin typeface="Noto Serif Ethiopic"/>
                <a:ea typeface="Noto Serif Ethiopic"/>
                <a:cs typeface="Noto Serif Ethiopic"/>
                <a:sym typeface="Noto Serif Ethiopic"/>
              </a:defRPr>
            </a:lvl6pPr>
            <a:lvl7pPr lvl="6" rtl="0">
              <a:spcBef>
                <a:spcPts val="0"/>
              </a:spcBef>
              <a:spcAft>
                <a:spcPts val="0"/>
              </a:spcAft>
              <a:buSzPts val="3500"/>
              <a:buFont typeface="Noto Serif Ethiopic"/>
              <a:buNone/>
              <a:defRPr>
                <a:latin typeface="Noto Serif Ethiopic"/>
                <a:ea typeface="Noto Serif Ethiopic"/>
                <a:cs typeface="Noto Serif Ethiopic"/>
                <a:sym typeface="Noto Serif Ethiopic"/>
              </a:defRPr>
            </a:lvl7pPr>
            <a:lvl8pPr lvl="7" rtl="0">
              <a:spcBef>
                <a:spcPts val="0"/>
              </a:spcBef>
              <a:spcAft>
                <a:spcPts val="0"/>
              </a:spcAft>
              <a:buSzPts val="3500"/>
              <a:buFont typeface="Noto Serif Ethiopic"/>
              <a:buNone/>
              <a:defRPr>
                <a:latin typeface="Noto Serif Ethiopic"/>
                <a:ea typeface="Noto Serif Ethiopic"/>
                <a:cs typeface="Noto Serif Ethiopic"/>
                <a:sym typeface="Noto Serif Ethiopic"/>
              </a:defRPr>
            </a:lvl8pPr>
            <a:lvl9pPr lvl="8" rtl="0">
              <a:spcBef>
                <a:spcPts val="0"/>
              </a:spcBef>
              <a:spcAft>
                <a:spcPts val="0"/>
              </a:spcAft>
              <a:buSzPts val="3500"/>
              <a:buFont typeface="Noto Serif Ethiopic"/>
              <a:buNone/>
              <a:defRPr>
                <a:latin typeface="Noto Serif Ethiopic"/>
                <a:ea typeface="Noto Serif Ethiopic"/>
                <a:cs typeface="Noto Serif Ethiopic"/>
                <a:sym typeface="Noto Serif Ethiopic"/>
              </a:defRPr>
            </a:lvl9pPr>
          </a:lstStyle>
          <a:p>
            <a:endParaRPr/>
          </a:p>
        </p:txBody>
      </p:sp>
      <p:grpSp>
        <p:nvGrpSpPr>
          <p:cNvPr id="43" name="Google Shape;43;p6"/>
          <p:cNvGrpSpPr/>
          <p:nvPr/>
        </p:nvGrpSpPr>
        <p:grpSpPr>
          <a:xfrm rot="10800000">
            <a:off x="165700" y="4608500"/>
            <a:ext cx="7941000" cy="90900"/>
            <a:chOff x="1239825" y="571500"/>
            <a:chExt cx="7941000" cy="90900"/>
          </a:xfrm>
        </p:grpSpPr>
        <p:cxnSp>
          <p:nvCxnSpPr>
            <p:cNvPr id="44" name="Google Shape;44;p6"/>
            <p:cNvCxnSpPr/>
            <p:nvPr/>
          </p:nvCxnSpPr>
          <p:spPr>
            <a:xfrm>
              <a:off x="1239825" y="571500"/>
              <a:ext cx="7941000" cy="0"/>
            </a:xfrm>
            <a:prstGeom prst="straightConnector1">
              <a:avLst/>
            </a:prstGeom>
            <a:noFill/>
            <a:ln w="9525" cap="flat" cmpd="sng">
              <a:solidFill>
                <a:schemeClr val="dk1"/>
              </a:solidFill>
              <a:prstDash val="solid"/>
              <a:round/>
              <a:headEnd type="none" w="med" len="med"/>
              <a:tailEnd type="none" w="med" len="med"/>
            </a:ln>
          </p:spPr>
        </p:cxnSp>
        <p:sp>
          <p:nvSpPr>
            <p:cNvPr id="45" name="Google Shape;45;p6"/>
            <p:cNvSpPr/>
            <p:nvPr/>
          </p:nvSpPr>
          <p:spPr>
            <a:xfrm>
              <a:off x="1239825" y="5715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a:off x="171450" y="145800"/>
            <a:ext cx="8801100" cy="4851900"/>
          </a:xfrm>
          <a:prstGeom prst="rect">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txBox="1">
            <a:spLocks noGrp="1"/>
          </p:cNvSpPr>
          <p:nvPr>
            <p:ph type="body" idx="1"/>
          </p:nvPr>
        </p:nvSpPr>
        <p:spPr>
          <a:xfrm>
            <a:off x="720000" y="1152475"/>
            <a:ext cx="7704000" cy="1911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grpSp>
        <p:nvGrpSpPr>
          <p:cNvPr id="50" name="Google Shape;50;p7"/>
          <p:cNvGrpSpPr/>
          <p:nvPr/>
        </p:nvGrpSpPr>
        <p:grpSpPr>
          <a:xfrm rot="10800000" flipH="1">
            <a:off x="2502023" y="4741850"/>
            <a:ext cx="6506400" cy="90900"/>
            <a:chOff x="1239825" y="571500"/>
            <a:chExt cx="6506400" cy="90900"/>
          </a:xfrm>
        </p:grpSpPr>
        <p:cxnSp>
          <p:nvCxnSpPr>
            <p:cNvPr id="51" name="Google Shape;51;p7"/>
            <p:cNvCxnSpPr/>
            <p:nvPr/>
          </p:nvCxnSpPr>
          <p:spPr>
            <a:xfrm>
              <a:off x="1239825" y="571500"/>
              <a:ext cx="6506400" cy="0"/>
            </a:xfrm>
            <a:prstGeom prst="straightConnector1">
              <a:avLst/>
            </a:prstGeom>
            <a:noFill/>
            <a:ln w="9525" cap="flat" cmpd="sng">
              <a:solidFill>
                <a:schemeClr val="dk1"/>
              </a:solidFill>
              <a:prstDash val="solid"/>
              <a:round/>
              <a:headEnd type="none" w="med" len="med"/>
              <a:tailEnd type="none" w="med" len="med"/>
            </a:ln>
          </p:spPr>
        </p:cxnSp>
        <p:sp>
          <p:nvSpPr>
            <p:cNvPr id="52" name="Google Shape;52;p7"/>
            <p:cNvSpPr/>
            <p:nvPr/>
          </p:nvSpPr>
          <p:spPr>
            <a:xfrm>
              <a:off x="1239825" y="5715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8"/>
          <p:cNvSpPr/>
          <p:nvPr/>
        </p:nvSpPr>
        <p:spPr>
          <a:xfrm>
            <a:off x="171450" y="145800"/>
            <a:ext cx="8801100" cy="4851900"/>
          </a:xfrm>
          <a:prstGeom prst="rect">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txBox="1">
            <a:spLocks noGrp="1"/>
          </p:cNvSpPr>
          <p:nvPr>
            <p:ph type="title"/>
          </p:nvPr>
        </p:nvSpPr>
        <p:spPr>
          <a:xfrm>
            <a:off x="2496300" y="1417500"/>
            <a:ext cx="4151400" cy="230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56" name="Google Shape;56;p8"/>
          <p:cNvGrpSpPr/>
          <p:nvPr/>
        </p:nvGrpSpPr>
        <p:grpSpPr>
          <a:xfrm>
            <a:off x="165548" y="298450"/>
            <a:ext cx="8808723" cy="4534300"/>
            <a:chOff x="165548" y="298450"/>
            <a:chExt cx="8808723" cy="4534300"/>
          </a:xfrm>
        </p:grpSpPr>
        <p:grpSp>
          <p:nvGrpSpPr>
            <p:cNvPr id="57" name="Google Shape;57;p8"/>
            <p:cNvGrpSpPr/>
            <p:nvPr/>
          </p:nvGrpSpPr>
          <p:grpSpPr>
            <a:xfrm rot="10800000">
              <a:off x="165548" y="4741850"/>
              <a:ext cx="6506400" cy="90900"/>
              <a:chOff x="1239825" y="571500"/>
              <a:chExt cx="6506400" cy="90900"/>
            </a:xfrm>
          </p:grpSpPr>
          <p:cxnSp>
            <p:nvCxnSpPr>
              <p:cNvPr id="58" name="Google Shape;58;p8"/>
              <p:cNvCxnSpPr/>
              <p:nvPr/>
            </p:nvCxnSpPr>
            <p:spPr>
              <a:xfrm>
                <a:off x="1239825" y="571500"/>
                <a:ext cx="6506400" cy="0"/>
              </a:xfrm>
              <a:prstGeom prst="straightConnector1">
                <a:avLst/>
              </a:prstGeom>
              <a:noFill/>
              <a:ln w="9525" cap="flat" cmpd="sng">
                <a:solidFill>
                  <a:schemeClr val="lt1"/>
                </a:solidFill>
                <a:prstDash val="solid"/>
                <a:round/>
                <a:headEnd type="none" w="med" len="med"/>
                <a:tailEnd type="none" w="med" len="med"/>
              </a:ln>
            </p:spPr>
          </p:cxnSp>
          <p:sp>
            <p:nvSpPr>
              <p:cNvPr id="59" name="Google Shape;59;p8"/>
              <p:cNvSpPr/>
              <p:nvPr/>
            </p:nvSpPr>
            <p:spPr>
              <a:xfrm>
                <a:off x="1239825" y="571500"/>
                <a:ext cx="505200" cy="90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8"/>
            <p:cNvGrpSpPr/>
            <p:nvPr/>
          </p:nvGrpSpPr>
          <p:grpSpPr>
            <a:xfrm rot="10800000" flipH="1">
              <a:off x="2467871" y="298450"/>
              <a:ext cx="6506400" cy="90900"/>
              <a:chOff x="1239825" y="571500"/>
              <a:chExt cx="6506400" cy="90900"/>
            </a:xfrm>
          </p:grpSpPr>
          <p:cxnSp>
            <p:nvCxnSpPr>
              <p:cNvPr id="61" name="Google Shape;61;p8"/>
              <p:cNvCxnSpPr/>
              <p:nvPr/>
            </p:nvCxnSpPr>
            <p:spPr>
              <a:xfrm>
                <a:off x="1239825" y="571500"/>
                <a:ext cx="6506400" cy="0"/>
              </a:xfrm>
              <a:prstGeom prst="straightConnector1">
                <a:avLst/>
              </a:prstGeom>
              <a:noFill/>
              <a:ln w="9525" cap="flat" cmpd="sng">
                <a:solidFill>
                  <a:schemeClr val="lt1"/>
                </a:solidFill>
                <a:prstDash val="solid"/>
                <a:round/>
                <a:headEnd type="none" w="med" len="med"/>
                <a:tailEnd type="none" w="med" len="med"/>
              </a:ln>
            </p:spPr>
          </p:cxnSp>
          <p:sp>
            <p:nvSpPr>
              <p:cNvPr id="62" name="Google Shape;62;p8"/>
              <p:cNvSpPr/>
              <p:nvPr/>
            </p:nvSpPr>
            <p:spPr>
              <a:xfrm>
                <a:off x="1239825" y="571500"/>
                <a:ext cx="505200" cy="90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p:nvPr/>
        </p:nvSpPr>
        <p:spPr>
          <a:xfrm>
            <a:off x="171450" y="145800"/>
            <a:ext cx="8801100" cy="4851900"/>
          </a:xfrm>
          <a:prstGeom prst="rect">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txBox="1">
            <a:spLocks noGrp="1"/>
          </p:cNvSpPr>
          <p:nvPr>
            <p:ph type="title"/>
          </p:nvPr>
        </p:nvSpPr>
        <p:spPr>
          <a:xfrm>
            <a:off x="3102200" y="2281338"/>
            <a:ext cx="4661100" cy="981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6" name="Google Shape;66;p9"/>
          <p:cNvSpPr txBox="1">
            <a:spLocks noGrp="1"/>
          </p:cNvSpPr>
          <p:nvPr>
            <p:ph type="subTitle" idx="1"/>
          </p:nvPr>
        </p:nvSpPr>
        <p:spPr>
          <a:xfrm>
            <a:off x="3102200" y="3262669"/>
            <a:ext cx="4661100" cy="61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solidFill>
                  <a:schemeClr val="lt1"/>
                </a:solidFill>
              </a:defRPr>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11825" y="-11825"/>
            <a:ext cx="9155700" cy="5155200"/>
          </a:xfrm>
          <a:prstGeom prst="rect">
            <a:avLst/>
          </a:prstGeom>
          <a:noFill/>
          <a:ln>
            <a:noFill/>
          </a:ln>
        </p:spPr>
      </p:sp>
      <p:sp>
        <p:nvSpPr>
          <p:cNvPr id="69" name="Google Shape;69;p10"/>
          <p:cNvSpPr txBox="1">
            <a:spLocks noGrp="1"/>
          </p:cNvSpPr>
          <p:nvPr>
            <p:ph type="title"/>
          </p:nvPr>
        </p:nvSpPr>
        <p:spPr>
          <a:xfrm>
            <a:off x="1522200" y="3961375"/>
            <a:ext cx="6099600" cy="572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p:nvPr/>
        </p:nvSpPr>
        <p:spPr>
          <a:xfrm>
            <a:off x="171450" y="145800"/>
            <a:ext cx="8801100" cy="4851900"/>
          </a:xfrm>
          <a:prstGeom prst="rect">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txBox="1">
            <a:spLocks noGrp="1"/>
          </p:cNvSpPr>
          <p:nvPr>
            <p:ph type="title" hasCustomPrompt="1"/>
          </p:nvPr>
        </p:nvSpPr>
        <p:spPr>
          <a:xfrm>
            <a:off x="1740000" y="1788150"/>
            <a:ext cx="5664000" cy="1169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6000"/>
              <a:buNone/>
              <a:defRPr sz="6000">
                <a:solidFill>
                  <a:schemeClr val="accen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73" name="Google Shape;73;p11"/>
          <p:cNvSpPr txBox="1">
            <a:spLocks noGrp="1"/>
          </p:cNvSpPr>
          <p:nvPr>
            <p:ph type="subTitle" idx="1"/>
          </p:nvPr>
        </p:nvSpPr>
        <p:spPr>
          <a:xfrm>
            <a:off x="1740000" y="2957550"/>
            <a:ext cx="56640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74" name="Google Shape;74;p11"/>
          <p:cNvGrpSpPr/>
          <p:nvPr/>
        </p:nvGrpSpPr>
        <p:grpSpPr>
          <a:xfrm>
            <a:off x="165548" y="298450"/>
            <a:ext cx="8808723" cy="4534300"/>
            <a:chOff x="165548" y="298450"/>
            <a:chExt cx="8808723" cy="4534300"/>
          </a:xfrm>
        </p:grpSpPr>
        <p:grpSp>
          <p:nvGrpSpPr>
            <p:cNvPr id="75" name="Google Shape;75;p11"/>
            <p:cNvGrpSpPr/>
            <p:nvPr/>
          </p:nvGrpSpPr>
          <p:grpSpPr>
            <a:xfrm rot="10800000">
              <a:off x="165548" y="4741850"/>
              <a:ext cx="6506400" cy="90900"/>
              <a:chOff x="1239825" y="571500"/>
              <a:chExt cx="6506400" cy="90900"/>
            </a:xfrm>
          </p:grpSpPr>
          <p:cxnSp>
            <p:nvCxnSpPr>
              <p:cNvPr id="76" name="Google Shape;76;p11"/>
              <p:cNvCxnSpPr/>
              <p:nvPr/>
            </p:nvCxnSpPr>
            <p:spPr>
              <a:xfrm>
                <a:off x="1239825" y="571500"/>
                <a:ext cx="6506400" cy="0"/>
              </a:xfrm>
              <a:prstGeom prst="straightConnector1">
                <a:avLst/>
              </a:prstGeom>
              <a:noFill/>
              <a:ln w="9525" cap="flat" cmpd="sng">
                <a:solidFill>
                  <a:schemeClr val="dk1"/>
                </a:solidFill>
                <a:prstDash val="solid"/>
                <a:round/>
                <a:headEnd type="none" w="med" len="med"/>
                <a:tailEnd type="none" w="med" len="med"/>
              </a:ln>
            </p:spPr>
          </p:cxnSp>
          <p:sp>
            <p:nvSpPr>
              <p:cNvPr id="77" name="Google Shape;77;p11"/>
              <p:cNvSpPr/>
              <p:nvPr/>
            </p:nvSpPr>
            <p:spPr>
              <a:xfrm>
                <a:off x="1239825" y="5715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11"/>
            <p:cNvGrpSpPr/>
            <p:nvPr/>
          </p:nvGrpSpPr>
          <p:grpSpPr>
            <a:xfrm rot="10800000" flipH="1">
              <a:off x="2467871" y="298450"/>
              <a:ext cx="6506400" cy="90900"/>
              <a:chOff x="1239825" y="571500"/>
              <a:chExt cx="6506400" cy="90900"/>
            </a:xfrm>
          </p:grpSpPr>
          <p:cxnSp>
            <p:nvCxnSpPr>
              <p:cNvPr id="79" name="Google Shape;79;p11"/>
              <p:cNvCxnSpPr/>
              <p:nvPr/>
            </p:nvCxnSpPr>
            <p:spPr>
              <a:xfrm>
                <a:off x="1239825" y="571500"/>
                <a:ext cx="6506400" cy="0"/>
              </a:xfrm>
              <a:prstGeom prst="straightConnector1">
                <a:avLst/>
              </a:prstGeom>
              <a:noFill/>
              <a:ln w="9525" cap="flat" cmpd="sng">
                <a:solidFill>
                  <a:schemeClr val="dk1"/>
                </a:solidFill>
                <a:prstDash val="solid"/>
                <a:round/>
                <a:headEnd type="none" w="med" len="med"/>
                <a:tailEnd type="none" w="med" len="med"/>
              </a:ln>
            </p:spPr>
          </p:cxnSp>
          <p:sp>
            <p:nvSpPr>
              <p:cNvPr id="80" name="Google Shape;80;p11"/>
              <p:cNvSpPr/>
              <p:nvPr/>
            </p:nvSpPr>
            <p:spPr>
              <a:xfrm>
                <a:off x="1239825" y="5715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Akatab"/>
              <a:buChar char="●"/>
              <a:defRPr sz="1200">
                <a:solidFill>
                  <a:schemeClr val="dk1"/>
                </a:solidFill>
                <a:latin typeface="Akatab"/>
                <a:ea typeface="Akatab"/>
                <a:cs typeface="Akatab"/>
                <a:sym typeface="Akatab"/>
              </a:defRPr>
            </a:lvl1pPr>
            <a:lvl2pPr marL="914400" lvl="1"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2pPr>
            <a:lvl3pPr marL="1371600" lvl="2"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3pPr>
            <a:lvl4pPr marL="1828800" lvl="3"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4pPr>
            <a:lvl5pPr marL="2286000" lvl="4"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5pPr>
            <a:lvl6pPr marL="2743200" lvl="5"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6pPr>
            <a:lvl7pPr marL="3200400" lvl="6"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7pPr>
            <a:lvl8pPr marL="3657600" lvl="7" indent="-304800" rtl="0">
              <a:lnSpc>
                <a:spcPct val="100000"/>
              </a:lnSpc>
              <a:spcBef>
                <a:spcPts val="1600"/>
              </a:spcBef>
              <a:spcAft>
                <a:spcPts val="0"/>
              </a:spcAft>
              <a:buClr>
                <a:schemeClr val="dk1"/>
              </a:buClr>
              <a:buSzPts val="1200"/>
              <a:buFont typeface="Akatab"/>
              <a:buChar char="○"/>
              <a:defRPr sz="1200">
                <a:solidFill>
                  <a:schemeClr val="dk1"/>
                </a:solidFill>
                <a:latin typeface="Akatab"/>
                <a:ea typeface="Akatab"/>
                <a:cs typeface="Akatab"/>
                <a:sym typeface="Akatab"/>
              </a:defRPr>
            </a:lvl8pPr>
            <a:lvl9pPr marL="4114800" lvl="8" indent="-304800" rtl="0">
              <a:lnSpc>
                <a:spcPct val="100000"/>
              </a:lnSpc>
              <a:spcBef>
                <a:spcPts val="1600"/>
              </a:spcBef>
              <a:spcAft>
                <a:spcPts val="1600"/>
              </a:spcAft>
              <a:buClr>
                <a:schemeClr val="dk1"/>
              </a:buClr>
              <a:buSzPts val="1200"/>
              <a:buFont typeface="Akatab"/>
              <a:buChar char="■"/>
              <a:defRPr sz="1200">
                <a:solidFill>
                  <a:schemeClr val="dk1"/>
                </a:solidFill>
                <a:latin typeface="Akatab"/>
                <a:ea typeface="Akatab"/>
                <a:cs typeface="Akatab"/>
                <a:sym typeface="Akatab"/>
              </a:defRPr>
            </a:lvl9pPr>
          </a:lstStyle>
          <a:p>
            <a:endParaRPr/>
          </a:p>
        </p:txBody>
      </p:sp>
      <p:sp>
        <p:nvSpPr>
          <p:cNvPr id="7" name="Google Shape;7;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1pPr>
            <a:lvl2pPr lvl="1"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2pPr>
            <a:lvl3pPr lvl="2"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3pPr>
            <a:lvl4pPr lvl="3"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4pPr>
            <a:lvl5pPr lvl="4"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5pPr>
            <a:lvl6pPr lvl="5"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6pPr>
            <a:lvl7pPr lvl="6"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7pPr>
            <a:lvl8pPr lvl="7"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8pPr>
            <a:lvl9pPr lvl="8" rtl="0">
              <a:spcBef>
                <a:spcPts val="0"/>
              </a:spcBef>
              <a:spcAft>
                <a:spcPts val="0"/>
              </a:spcAft>
              <a:buClr>
                <a:schemeClr val="dk1"/>
              </a:buClr>
              <a:buSzPts val="3500"/>
              <a:buFont typeface="Noto Serif Ethiopic"/>
              <a:buNone/>
              <a:defRPr sz="3500">
                <a:solidFill>
                  <a:schemeClr val="dk1"/>
                </a:solidFill>
                <a:latin typeface="Noto Serif Ethiopic"/>
                <a:ea typeface="Noto Serif Ethiopic"/>
                <a:cs typeface="Noto Serif Ethiopic"/>
                <a:sym typeface="Noto Serif Ethiop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5"/>
          <p:cNvSpPr txBox="1">
            <a:spLocks noGrp="1"/>
          </p:cNvSpPr>
          <p:nvPr>
            <p:ph type="ctrTitle"/>
          </p:nvPr>
        </p:nvSpPr>
        <p:spPr>
          <a:xfrm>
            <a:off x="1780874" y="1627108"/>
            <a:ext cx="6269086" cy="153545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Oracle Apex Using Oracle Autonomous DB</a:t>
            </a:r>
            <a:endParaRPr dirty="0"/>
          </a:p>
        </p:txBody>
      </p:sp>
      <p:sp>
        <p:nvSpPr>
          <p:cNvPr id="91" name="Google Shape;91;p15"/>
          <p:cNvSpPr txBox="1">
            <a:spLocks noGrp="1"/>
          </p:cNvSpPr>
          <p:nvPr>
            <p:ph type="subTitle" idx="1"/>
          </p:nvPr>
        </p:nvSpPr>
        <p:spPr>
          <a:xfrm>
            <a:off x="1985022" y="3204770"/>
            <a:ext cx="6049694" cy="409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b="1" dirty="0">
                <a:latin typeface="Times New Roman" panose="02020603050405020304" pitchFamily="18" charset="0"/>
                <a:cs typeface="Times New Roman" panose="02020603050405020304" pitchFamily="18" charset="0"/>
              </a:rPr>
              <a:t>Team 7</a:t>
            </a:r>
            <a:endParaRPr b="1" dirty="0">
              <a:latin typeface="Times New Roman" panose="02020603050405020304" pitchFamily="18" charset="0"/>
              <a:cs typeface="Times New Roman" panose="02020603050405020304" pitchFamily="18" charset="0"/>
            </a:endParaRPr>
          </a:p>
        </p:txBody>
      </p:sp>
      <p:grpSp>
        <p:nvGrpSpPr>
          <p:cNvPr id="92" name="Google Shape;92;p15"/>
          <p:cNvGrpSpPr/>
          <p:nvPr/>
        </p:nvGrpSpPr>
        <p:grpSpPr>
          <a:xfrm>
            <a:off x="169260" y="498723"/>
            <a:ext cx="8385900" cy="90900"/>
            <a:chOff x="160950" y="480600"/>
            <a:chExt cx="8385900" cy="90900"/>
          </a:xfrm>
        </p:grpSpPr>
        <p:cxnSp>
          <p:nvCxnSpPr>
            <p:cNvPr id="93" name="Google Shape;93;p15"/>
            <p:cNvCxnSpPr/>
            <p:nvPr/>
          </p:nvCxnSpPr>
          <p:spPr>
            <a:xfrm>
              <a:off x="160950" y="571500"/>
              <a:ext cx="8385900" cy="0"/>
            </a:xfrm>
            <a:prstGeom prst="straightConnector1">
              <a:avLst/>
            </a:prstGeom>
            <a:noFill/>
            <a:ln w="9525" cap="flat" cmpd="sng">
              <a:solidFill>
                <a:schemeClr val="dk1"/>
              </a:solidFill>
              <a:prstDash val="solid"/>
              <a:round/>
              <a:headEnd type="none" w="med" len="med"/>
              <a:tailEnd type="none" w="med" len="med"/>
            </a:ln>
          </p:spPr>
        </p:cxnSp>
        <p:sp>
          <p:nvSpPr>
            <p:cNvPr id="94" name="Google Shape;94;p15"/>
            <p:cNvSpPr/>
            <p:nvPr/>
          </p:nvSpPr>
          <p:spPr>
            <a:xfrm>
              <a:off x="8041650" y="480600"/>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15"/>
          <p:cNvGrpSpPr/>
          <p:nvPr/>
        </p:nvGrpSpPr>
        <p:grpSpPr>
          <a:xfrm>
            <a:off x="1101620" y="146398"/>
            <a:ext cx="90900" cy="3697200"/>
            <a:chOff x="1113520" y="156298"/>
            <a:chExt cx="90900" cy="3697200"/>
          </a:xfrm>
        </p:grpSpPr>
        <p:sp>
          <p:nvSpPr>
            <p:cNvPr id="96" name="Google Shape;96;p15"/>
            <p:cNvSpPr/>
            <p:nvPr/>
          </p:nvSpPr>
          <p:spPr>
            <a:xfrm rot="-5400000">
              <a:off x="906370" y="3555448"/>
              <a:ext cx="505200" cy="90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 name="Google Shape;97;p15"/>
            <p:cNvCxnSpPr/>
            <p:nvPr/>
          </p:nvCxnSpPr>
          <p:spPr>
            <a:xfrm rot="10800000">
              <a:off x="1121185" y="156298"/>
              <a:ext cx="0" cy="3434700"/>
            </a:xfrm>
            <a:prstGeom prst="straightConnector1">
              <a:avLst/>
            </a:prstGeom>
            <a:noFill/>
            <a:ln w="9525" cap="flat" cmpd="sng">
              <a:solidFill>
                <a:schemeClr val="dk1"/>
              </a:solidFill>
              <a:prstDash val="solid"/>
              <a:round/>
              <a:headEnd type="none" w="med" len="med"/>
              <a:tailEnd type="none" w="med" len="med"/>
            </a:ln>
          </p:spPr>
        </p:cxnSp>
      </p:grpSp>
      <p:sp>
        <p:nvSpPr>
          <p:cNvPr id="3" name="TextBox 2">
            <a:extLst>
              <a:ext uri="{FF2B5EF4-FFF2-40B4-BE49-F238E27FC236}">
                <a16:creationId xmlns:a16="http://schemas.microsoft.com/office/drawing/2014/main" id="{D5CB30C3-7F55-067B-DBCC-2017B775B7D9}"/>
              </a:ext>
            </a:extLst>
          </p:cNvPr>
          <p:cNvSpPr txBox="1"/>
          <p:nvPr/>
        </p:nvSpPr>
        <p:spPr>
          <a:xfrm>
            <a:off x="6973448" y="4138378"/>
            <a:ext cx="1966587" cy="830997"/>
          </a:xfrm>
          <a:prstGeom prst="rect">
            <a:avLst/>
          </a:prstGeom>
          <a:noFill/>
        </p:spPr>
        <p:txBody>
          <a:bodyPr wrap="square" rtlCol="0">
            <a:spAutoFit/>
          </a:bodyPr>
          <a:lstStyle/>
          <a:p>
            <a:r>
              <a:rPr lang="en-US" sz="1200" dirty="0">
                <a:solidFill>
                  <a:schemeClr val="tx1"/>
                </a:solidFill>
                <a:latin typeface="Times New Roman" panose="02020603050405020304" pitchFamily="18" charset="0"/>
                <a:cs typeface="Times New Roman" panose="02020603050405020304" pitchFamily="18" charset="0"/>
              </a:rPr>
              <a:t>	BY</a:t>
            </a:r>
          </a:p>
          <a:p>
            <a:r>
              <a:rPr lang="en-US" sz="1200" dirty="0">
                <a:solidFill>
                  <a:schemeClr val="tx1"/>
                </a:solidFill>
                <a:latin typeface="Times New Roman" panose="02020603050405020304" pitchFamily="18" charset="0"/>
                <a:cs typeface="Times New Roman" panose="02020603050405020304" pitchFamily="18" charset="0"/>
              </a:rPr>
              <a:t>Rajasekhar Reddy </a:t>
            </a:r>
            <a:r>
              <a:rPr lang="en-US" sz="1200" dirty="0" err="1">
                <a:solidFill>
                  <a:schemeClr val="tx1"/>
                </a:solidFill>
                <a:latin typeface="Times New Roman" panose="02020603050405020304" pitchFamily="18" charset="0"/>
                <a:cs typeface="Times New Roman" panose="02020603050405020304" pitchFamily="18" charset="0"/>
              </a:rPr>
              <a:t>Kolagotla</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rPr>
              <a:t>Chanakya Rudhra Baluguri</a:t>
            </a:r>
          </a:p>
          <a:p>
            <a:r>
              <a:rPr lang="en-US" sz="1200" dirty="0">
                <a:solidFill>
                  <a:schemeClr val="tx1"/>
                </a:solidFill>
                <a:latin typeface="Times New Roman" panose="02020603050405020304" pitchFamily="18" charset="0"/>
                <a:cs typeface="Times New Roman" panose="02020603050405020304" pitchFamily="18" charset="0"/>
              </a:rPr>
              <a:t>Sandeep Reddy </a:t>
            </a:r>
            <a:r>
              <a:rPr lang="en-US" sz="1200" dirty="0" err="1">
                <a:solidFill>
                  <a:schemeClr val="tx1"/>
                </a:solidFill>
                <a:latin typeface="Times New Roman" panose="02020603050405020304" pitchFamily="18" charset="0"/>
                <a:cs typeface="Times New Roman" panose="02020603050405020304" pitchFamily="18" charset="0"/>
              </a:rPr>
              <a:t>Yeruva</a:t>
            </a:r>
            <a:endParaRPr lang="en-US" sz="1200"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4C95C3D-DDCB-EAFD-9D19-0EB8870C6866}"/>
              </a:ext>
            </a:extLst>
          </p:cNvPr>
          <p:cNvPicPr>
            <a:picLocks noChangeAspect="1"/>
          </p:cNvPicPr>
          <p:nvPr/>
        </p:nvPicPr>
        <p:blipFill>
          <a:blip r:embed="rId3"/>
          <a:stretch>
            <a:fillRect/>
          </a:stretch>
        </p:blipFill>
        <p:spPr>
          <a:xfrm>
            <a:off x="1162299" y="191849"/>
            <a:ext cx="1645445" cy="35232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 name="Title 2">
            <a:extLst>
              <a:ext uri="{FF2B5EF4-FFF2-40B4-BE49-F238E27FC236}">
                <a16:creationId xmlns:a16="http://schemas.microsoft.com/office/drawing/2014/main" id="{EDF57046-F570-7D70-EB04-A6BC6085F19B}"/>
              </a:ext>
            </a:extLst>
          </p:cNvPr>
          <p:cNvSpPr>
            <a:spLocks noGrp="1"/>
          </p:cNvSpPr>
          <p:nvPr>
            <p:ph type="title"/>
          </p:nvPr>
        </p:nvSpPr>
        <p:spPr>
          <a:xfrm>
            <a:off x="499020" y="190202"/>
            <a:ext cx="7704000" cy="495598"/>
          </a:xfrm>
        </p:spPr>
        <p:txBody>
          <a:bodyPr/>
          <a:lstStyle/>
          <a:p>
            <a:r>
              <a:rPr lang="en-US" sz="3000" dirty="0"/>
              <a:t>E-commerce Websites Analysis </a:t>
            </a:r>
          </a:p>
        </p:txBody>
      </p:sp>
      <p:sp>
        <p:nvSpPr>
          <p:cNvPr id="7" name="TextBox 6">
            <a:extLst>
              <a:ext uri="{FF2B5EF4-FFF2-40B4-BE49-F238E27FC236}">
                <a16:creationId xmlns:a16="http://schemas.microsoft.com/office/drawing/2014/main" id="{38CFCE1D-A4C7-0730-BF6C-E2F6513F0D8B}"/>
              </a:ext>
            </a:extLst>
          </p:cNvPr>
          <p:cNvSpPr txBox="1"/>
          <p:nvPr/>
        </p:nvSpPr>
        <p:spPr>
          <a:xfrm>
            <a:off x="470490" y="1013460"/>
            <a:ext cx="8203020" cy="2585323"/>
          </a:xfrm>
          <a:prstGeom prst="rect">
            <a:avLst/>
          </a:prstGeom>
          <a:noFill/>
        </p:spPr>
        <p:txBody>
          <a:bodyPr wrap="square" rtlCol="0">
            <a:spAutoFit/>
          </a:bodyPr>
          <a:lstStyle/>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this project, we made use of Oracle Apex for frontend and Oracle Autonomous DB for the backend database management.</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latin typeface="Times New Roman" panose="02020603050405020304" pitchFamily="18" charset="0"/>
                <a:ea typeface="Calibri" panose="020F0502020204030204" pitchFamily="34" charset="0"/>
                <a:cs typeface="Times New Roman" panose="02020603050405020304" pitchFamily="18" charset="0"/>
              </a:rPr>
              <a:t>We also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performed the CRUD operations on the dataset and analyzed the data. </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We showcased the results through various visualization techniques using Oracle Apex.</a:t>
            </a:r>
          </a:p>
          <a:p>
            <a:pPr algn="just"/>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5" name="TextBox 4">
            <a:extLst>
              <a:ext uri="{FF2B5EF4-FFF2-40B4-BE49-F238E27FC236}">
                <a16:creationId xmlns:a16="http://schemas.microsoft.com/office/drawing/2014/main" id="{8CE0B765-40BB-6E59-B514-1398510E454F}"/>
              </a:ext>
            </a:extLst>
          </p:cNvPr>
          <p:cNvSpPr txBox="1"/>
          <p:nvPr/>
        </p:nvSpPr>
        <p:spPr>
          <a:xfrm>
            <a:off x="312421" y="1005840"/>
            <a:ext cx="8374380" cy="3396827"/>
          </a:xfrm>
          <a:prstGeom prst="rect">
            <a:avLst/>
          </a:prstGeom>
          <a:noFill/>
        </p:spPr>
        <p:txBody>
          <a:bodyPr wrap="square" rtlCol="0">
            <a:spAutoFit/>
          </a:bodyPr>
          <a:lstStyle/>
          <a:p>
            <a:pPr marL="285750" marR="0" indent="-285750">
              <a:lnSpc>
                <a:spcPct val="107000"/>
              </a:lnSpc>
              <a:spcBef>
                <a:spcPts val="0"/>
              </a:spcBef>
              <a:spcAft>
                <a:spcPts val="800"/>
              </a:spcAft>
              <a:buFont typeface="Wingdings" panose="05000000000000000000" pitchFamily="2" charset="2"/>
              <a:buChar char="Ø"/>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Customers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(Customer ID, Full Name, Email Address)</a:t>
            </a:r>
          </a:p>
          <a:p>
            <a:pPr marL="285750" marR="0" indent="-285750">
              <a:lnSpc>
                <a:spcPct val="107000"/>
              </a:lnSpc>
              <a:spcBef>
                <a:spcPts val="0"/>
              </a:spcBef>
              <a:spcAft>
                <a:spcPts val="800"/>
              </a:spcAft>
              <a:buFont typeface="Wingdings" panose="05000000000000000000" pitchFamily="2" charset="2"/>
              <a:buChar char="Ø"/>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Stores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(Store ID, Store Name, Physical Address, Store Contact Number, Store Email, Web Address)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Ø"/>
            </a:pPr>
            <a:r>
              <a:rPr lang="en-US" sz="1800" b="1"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Products</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 (Product ID, Product Name, Category, Unit Price, Product Description)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Ø"/>
            </a:pPr>
            <a:r>
              <a:rPr lang="en-US" sz="1800" b="1"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Orders</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 (Order ID, Order Date, Customer ID, Order Status, Store ID)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Ø"/>
            </a:pPr>
            <a:r>
              <a:rPr lang="en-US" sz="1800" b="1"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Order Items</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 (Order ID, Product ID, Quantity)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Ø"/>
            </a:pPr>
            <a:r>
              <a:rPr lang="en-US" sz="1800" b="1"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Order Payments</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 (Payment ID, Order ID, Payment Type)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07000"/>
              </a:lnSpc>
              <a:spcBef>
                <a:spcPts val="0"/>
              </a:spcBef>
              <a:spcAft>
                <a:spcPts val="800"/>
              </a:spcAft>
              <a:buFont typeface="Wingdings" panose="05000000000000000000" pitchFamily="2" charset="2"/>
              <a:buChar char="Ø"/>
            </a:pPr>
            <a:r>
              <a:rPr lang="en-US" sz="1800" b="1"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Order Reviews</a:t>
            </a:r>
            <a:r>
              <a:rPr lang="en-US" sz="1800" dirty="0">
                <a:solidFill>
                  <a:srgbClr val="0F0F0F"/>
                </a:solidFill>
                <a:effectLst/>
                <a:latin typeface="Times New Roman" panose="02020603050405020304" pitchFamily="18" charset="0"/>
                <a:ea typeface="Calibri" panose="020F0502020204030204" pitchFamily="34" charset="0"/>
                <a:cs typeface="Times New Roman" panose="02020603050405020304" pitchFamily="18" charset="0"/>
              </a:rPr>
              <a:t> (Review ID, Order ID, Rating, Review Message)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7" name="Title 2">
            <a:extLst>
              <a:ext uri="{FF2B5EF4-FFF2-40B4-BE49-F238E27FC236}">
                <a16:creationId xmlns:a16="http://schemas.microsoft.com/office/drawing/2014/main" id="{3A871510-D073-64C3-E482-111EC6AF149F}"/>
              </a:ext>
            </a:extLst>
          </p:cNvPr>
          <p:cNvSpPr>
            <a:spLocks noGrp="1"/>
          </p:cNvSpPr>
          <p:nvPr>
            <p:ph type="title"/>
          </p:nvPr>
        </p:nvSpPr>
        <p:spPr>
          <a:xfrm>
            <a:off x="720000" y="182881"/>
            <a:ext cx="7704000" cy="632460"/>
          </a:xfrm>
        </p:spPr>
        <p:txBody>
          <a:bodyPr/>
          <a:lstStyle/>
          <a:p>
            <a:r>
              <a:rPr lang="en-US" sz="3000" dirty="0"/>
              <a:t>Database Schema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pic>
        <p:nvPicPr>
          <p:cNvPr id="6" name="Picture 5">
            <a:extLst>
              <a:ext uri="{FF2B5EF4-FFF2-40B4-BE49-F238E27FC236}">
                <a16:creationId xmlns:a16="http://schemas.microsoft.com/office/drawing/2014/main" id="{C34E6E1C-AE9D-89C6-D55F-D0FE7A71C676}"/>
              </a:ext>
            </a:extLst>
          </p:cNvPr>
          <p:cNvPicPr>
            <a:picLocks noChangeAspect="1"/>
          </p:cNvPicPr>
          <p:nvPr/>
        </p:nvPicPr>
        <p:blipFill>
          <a:blip r:embed="rId3"/>
          <a:stretch>
            <a:fillRect/>
          </a:stretch>
        </p:blipFill>
        <p:spPr>
          <a:xfrm>
            <a:off x="182880" y="205740"/>
            <a:ext cx="8785860" cy="475488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5" name="Picture 4">
            <a:extLst>
              <a:ext uri="{FF2B5EF4-FFF2-40B4-BE49-F238E27FC236}">
                <a16:creationId xmlns:a16="http://schemas.microsoft.com/office/drawing/2014/main" id="{6D3463AA-83C1-1C62-3EB0-200100D87BDD}"/>
              </a:ext>
            </a:extLst>
          </p:cNvPr>
          <p:cNvPicPr>
            <a:picLocks noChangeAspect="1"/>
          </p:cNvPicPr>
          <p:nvPr/>
        </p:nvPicPr>
        <p:blipFill>
          <a:blip r:embed="rId3"/>
          <a:stretch>
            <a:fillRect/>
          </a:stretch>
        </p:blipFill>
        <p:spPr>
          <a:xfrm>
            <a:off x="648414" y="1042690"/>
            <a:ext cx="7847171" cy="3452953"/>
          </a:xfrm>
          <a:prstGeom prst="rect">
            <a:avLst/>
          </a:prstGeom>
        </p:spPr>
      </p:pic>
      <p:sp>
        <p:nvSpPr>
          <p:cNvPr id="6" name="TextBox 5">
            <a:extLst>
              <a:ext uri="{FF2B5EF4-FFF2-40B4-BE49-F238E27FC236}">
                <a16:creationId xmlns:a16="http://schemas.microsoft.com/office/drawing/2014/main" id="{5FCCF4FA-1D9D-7693-9665-6C7CC619B860}"/>
              </a:ext>
            </a:extLst>
          </p:cNvPr>
          <p:cNvSpPr txBox="1"/>
          <p:nvPr/>
        </p:nvSpPr>
        <p:spPr>
          <a:xfrm>
            <a:off x="175260" y="331470"/>
            <a:ext cx="8183880" cy="553998"/>
          </a:xfrm>
          <a:prstGeom prst="rect">
            <a:avLst/>
          </a:prstGeom>
          <a:noFill/>
        </p:spPr>
        <p:txBody>
          <a:bodyPr wrap="square" rtlCol="0">
            <a:spAutoFit/>
          </a:bodyPr>
          <a:lstStyle/>
          <a:p>
            <a:pPr algn="ctr"/>
            <a:r>
              <a:rPr lang="en-US" sz="3000" b="1" dirty="0">
                <a:latin typeface="Times New Roman" panose="02020603050405020304" pitchFamily="18" charset="0"/>
                <a:cs typeface="Times New Roman" panose="02020603050405020304" pitchFamily="18" charset="0"/>
              </a:rPr>
              <a:t>Dashboard: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pic>
        <p:nvPicPr>
          <p:cNvPr id="3" name="Picture 2">
            <a:extLst>
              <a:ext uri="{FF2B5EF4-FFF2-40B4-BE49-F238E27FC236}">
                <a16:creationId xmlns:a16="http://schemas.microsoft.com/office/drawing/2014/main" id="{9A845C36-8580-A880-9FE4-B28B6B53930F}"/>
              </a:ext>
            </a:extLst>
          </p:cNvPr>
          <p:cNvPicPr>
            <a:picLocks noChangeAspect="1"/>
          </p:cNvPicPr>
          <p:nvPr/>
        </p:nvPicPr>
        <p:blipFill>
          <a:blip r:embed="rId3"/>
          <a:stretch>
            <a:fillRect/>
          </a:stretch>
        </p:blipFill>
        <p:spPr>
          <a:xfrm>
            <a:off x="190500" y="967740"/>
            <a:ext cx="8755380" cy="4023360"/>
          </a:xfrm>
          <a:prstGeom prst="rect">
            <a:avLst/>
          </a:prstGeom>
        </p:spPr>
      </p:pic>
      <p:sp>
        <p:nvSpPr>
          <p:cNvPr id="4" name="TextBox 3">
            <a:extLst>
              <a:ext uri="{FF2B5EF4-FFF2-40B4-BE49-F238E27FC236}">
                <a16:creationId xmlns:a16="http://schemas.microsoft.com/office/drawing/2014/main" id="{C9B4FE6C-17E6-4F61-54B1-DD33E5D9444F}"/>
              </a:ext>
            </a:extLst>
          </p:cNvPr>
          <p:cNvSpPr txBox="1"/>
          <p:nvPr/>
        </p:nvSpPr>
        <p:spPr>
          <a:xfrm>
            <a:off x="190500" y="289560"/>
            <a:ext cx="8656320" cy="553998"/>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Customer Order Product Details View:  </a:t>
            </a:r>
            <a:r>
              <a:rPr lang="en-US" sz="1500" dirty="0">
                <a:latin typeface="Times New Roman" panose="02020603050405020304" pitchFamily="18" charset="0"/>
                <a:cs typeface="Times New Roman" panose="02020603050405020304" pitchFamily="18" charset="0"/>
              </a:rPr>
              <a:t>This report displays the customer details, order details, and the product details. We can customize this report by using aggregate functions.</a:t>
            </a:r>
            <a:r>
              <a:rPr lang="en-US" sz="1500" b="1"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pic>
        <p:nvPicPr>
          <p:cNvPr id="3" name="Picture 2">
            <a:extLst>
              <a:ext uri="{FF2B5EF4-FFF2-40B4-BE49-F238E27FC236}">
                <a16:creationId xmlns:a16="http://schemas.microsoft.com/office/drawing/2014/main" id="{2AB5B73D-8119-DF2C-4E29-1CAA0A52AA67}"/>
              </a:ext>
            </a:extLst>
          </p:cNvPr>
          <p:cNvPicPr>
            <a:picLocks noChangeAspect="1"/>
          </p:cNvPicPr>
          <p:nvPr/>
        </p:nvPicPr>
        <p:blipFill>
          <a:blip r:embed="rId3"/>
          <a:stretch>
            <a:fillRect/>
          </a:stretch>
        </p:blipFill>
        <p:spPr>
          <a:xfrm>
            <a:off x="182880" y="952499"/>
            <a:ext cx="8778240" cy="4061461"/>
          </a:xfrm>
          <a:prstGeom prst="rect">
            <a:avLst/>
          </a:prstGeom>
        </p:spPr>
      </p:pic>
      <p:sp>
        <p:nvSpPr>
          <p:cNvPr id="4" name="TextBox 3">
            <a:extLst>
              <a:ext uri="{FF2B5EF4-FFF2-40B4-BE49-F238E27FC236}">
                <a16:creationId xmlns:a16="http://schemas.microsoft.com/office/drawing/2014/main" id="{2B577774-23A7-FF13-DD96-2352B9222998}"/>
              </a:ext>
            </a:extLst>
          </p:cNvPr>
          <p:cNvSpPr txBox="1"/>
          <p:nvPr/>
        </p:nvSpPr>
        <p:spPr>
          <a:xfrm>
            <a:off x="121920" y="129540"/>
            <a:ext cx="8839200" cy="553998"/>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Customer Purchase Summary Report: </a:t>
            </a:r>
            <a:r>
              <a:rPr lang="en-US" sz="1500" dirty="0">
                <a:latin typeface="Times New Roman" panose="02020603050405020304" pitchFamily="18" charset="0"/>
                <a:cs typeface="Times New Roman" panose="02020603050405020304" pitchFamily="18" charset="0"/>
              </a:rPr>
              <a:t> This report displays the details of each customer and the total amount spent over the years.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pic>
        <p:nvPicPr>
          <p:cNvPr id="5" name="Picture 4">
            <a:extLst>
              <a:ext uri="{FF2B5EF4-FFF2-40B4-BE49-F238E27FC236}">
                <a16:creationId xmlns:a16="http://schemas.microsoft.com/office/drawing/2014/main" id="{36A19B09-8DCA-1421-EDA5-6D8CC68580A2}"/>
              </a:ext>
            </a:extLst>
          </p:cNvPr>
          <p:cNvPicPr>
            <a:picLocks noChangeAspect="1"/>
          </p:cNvPicPr>
          <p:nvPr/>
        </p:nvPicPr>
        <p:blipFill>
          <a:blip r:embed="rId3"/>
          <a:stretch>
            <a:fillRect/>
          </a:stretch>
        </p:blipFill>
        <p:spPr>
          <a:xfrm>
            <a:off x="182880" y="1036320"/>
            <a:ext cx="8785860" cy="3954781"/>
          </a:xfrm>
          <a:prstGeom prst="rect">
            <a:avLst/>
          </a:prstGeom>
        </p:spPr>
      </p:pic>
      <p:sp>
        <p:nvSpPr>
          <p:cNvPr id="6" name="TextBox 5">
            <a:extLst>
              <a:ext uri="{FF2B5EF4-FFF2-40B4-BE49-F238E27FC236}">
                <a16:creationId xmlns:a16="http://schemas.microsoft.com/office/drawing/2014/main" id="{DA7A65BB-7465-3DA1-B7FA-BA693469CD0D}"/>
              </a:ext>
            </a:extLst>
          </p:cNvPr>
          <p:cNvSpPr txBox="1"/>
          <p:nvPr/>
        </p:nvSpPr>
        <p:spPr>
          <a:xfrm>
            <a:off x="228600" y="243840"/>
            <a:ext cx="7315200" cy="553998"/>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Monthly Stores Sales Summary Report: </a:t>
            </a:r>
            <a:r>
              <a:rPr lang="en-US" sz="1500" dirty="0">
                <a:latin typeface="Times New Roman" panose="02020603050405020304" pitchFamily="18" charset="0"/>
                <a:cs typeface="Times New Roman" panose="02020603050405020304" pitchFamily="18" charset="0"/>
              </a:rPr>
              <a:t>This report displays the monthly sales of each store.</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CFE40C-72C6-1BB3-9DAE-B9FB4F84AA09}"/>
              </a:ext>
            </a:extLst>
          </p:cNvPr>
          <p:cNvPicPr>
            <a:picLocks noChangeAspect="1"/>
          </p:cNvPicPr>
          <p:nvPr/>
        </p:nvPicPr>
        <p:blipFill>
          <a:blip r:embed="rId2"/>
          <a:stretch>
            <a:fillRect/>
          </a:stretch>
        </p:blipFill>
        <p:spPr>
          <a:xfrm>
            <a:off x="182880" y="1118795"/>
            <a:ext cx="8793480" cy="3863340"/>
          </a:xfrm>
          <a:prstGeom prst="rect">
            <a:avLst/>
          </a:prstGeom>
        </p:spPr>
      </p:pic>
      <p:sp>
        <p:nvSpPr>
          <p:cNvPr id="4" name="TextBox 3">
            <a:extLst>
              <a:ext uri="{FF2B5EF4-FFF2-40B4-BE49-F238E27FC236}">
                <a16:creationId xmlns:a16="http://schemas.microsoft.com/office/drawing/2014/main" id="{A34E39AF-7773-56FF-2387-604E0C6E79B4}"/>
              </a:ext>
            </a:extLst>
          </p:cNvPr>
          <p:cNvSpPr txBox="1"/>
          <p:nvPr/>
        </p:nvSpPr>
        <p:spPr>
          <a:xfrm>
            <a:off x="251460" y="297180"/>
            <a:ext cx="2310248"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Data Visualization Charts</a:t>
            </a:r>
          </a:p>
        </p:txBody>
      </p:sp>
    </p:spTree>
    <p:extLst>
      <p:ext uri="{BB962C8B-B14F-4D97-AF65-F5344CB8AC3E}">
        <p14:creationId xmlns:p14="http://schemas.microsoft.com/office/powerpoint/2010/main" val="2670507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pic>
        <p:nvPicPr>
          <p:cNvPr id="5" name="Picture 4">
            <a:extLst>
              <a:ext uri="{FF2B5EF4-FFF2-40B4-BE49-F238E27FC236}">
                <a16:creationId xmlns:a16="http://schemas.microsoft.com/office/drawing/2014/main" id="{55C00013-D26D-48BC-20A5-CD2A9AD933D0}"/>
              </a:ext>
            </a:extLst>
          </p:cNvPr>
          <p:cNvPicPr>
            <a:picLocks noChangeAspect="1"/>
          </p:cNvPicPr>
          <p:nvPr/>
        </p:nvPicPr>
        <p:blipFill>
          <a:blip r:embed="rId3"/>
          <a:stretch>
            <a:fillRect/>
          </a:stretch>
        </p:blipFill>
        <p:spPr>
          <a:xfrm>
            <a:off x="194310" y="1043940"/>
            <a:ext cx="8755380" cy="3947160"/>
          </a:xfrm>
          <a:prstGeom prst="rect">
            <a:avLst/>
          </a:prstGeom>
        </p:spPr>
      </p:pic>
      <p:sp>
        <p:nvSpPr>
          <p:cNvPr id="7" name="TextBox 6">
            <a:extLst>
              <a:ext uri="{FF2B5EF4-FFF2-40B4-BE49-F238E27FC236}">
                <a16:creationId xmlns:a16="http://schemas.microsoft.com/office/drawing/2014/main" id="{1D3C1F8B-D1BD-6987-38AE-A1E48B2428CD}"/>
              </a:ext>
            </a:extLst>
          </p:cNvPr>
          <p:cNvSpPr txBox="1"/>
          <p:nvPr/>
        </p:nvSpPr>
        <p:spPr>
          <a:xfrm>
            <a:off x="194310" y="251460"/>
            <a:ext cx="8755380" cy="646331"/>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This is a combination chart which displays the total count of Completed, Cancelled and Refunded Orders over the years.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pic>
        <p:nvPicPr>
          <p:cNvPr id="5" name="Picture 4">
            <a:extLst>
              <a:ext uri="{FF2B5EF4-FFF2-40B4-BE49-F238E27FC236}">
                <a16:creationId xmlns:a16="http://schemas.microsoft.com/office/drawing/2014/main" id="{62FC98DD-6E21-FFC2-8545-F9D0F2D8CBEE}"/>
              </a:ext>
            </a:extLst>
          </p:cNvPr>
          <p:cNvPicPr>
            <a:picLocks noChangeAspect="1"/>
          </p:cNvPicPr>
          <p:nvPr/>
        </p:nvPicPr>
        <p:blipFill>
          <a:blip r:embed="rId3"/>
          <a:stretch>
            <a:fillRect/>
          </a:stretch>
        </p:blipFill>
        <p:spPr>
          <a:xfrm>
            <a:off x="190500" y="1021080"/>
            <a:ext cx="8831580" cy="4003413"/>
          </a:xfrm>
          <a:prstGeom prst="rect">
            <a:avLst/>
          </a:prstGeom>
        </p:spPr>
      </p:pic>
      <p:sp>
        <p:nvSpPr>
          <p:cNvPr id="6" name="TextBox 5">
            <a:extLst>
              <a:ext uri="{FF2B5EF4-FFF2-40B4-BE49-F238E27FC236}">
                <a16:creationId xmlns:a16="http://schemas.microsoft.com/office/drawing/2014/main" id="{33C3A5ED-A1CC-9185-B57C-3B3A54827FC4}"/>
              </a:ext>
            </a:extLst>
          </p:cNvPr>
          <p:cNvSpPr txBox="1"/>
          <p:nvPr/>
        </p:nvSpPr>
        <p:spPr>
          <a:xfrm>
            <a:off x="190500" y="190500"/>
            <a:ext cx="8679180" cy="553998"/>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Total Quantity of Items Sold by Product Category: </a:t>
            </a:r>
            <a:r>
              <a:rPr lang="en-US" sz="1500" dirty="0">
                <a:latin typeface="Times New Roman" panose="02020603050405020304" pitchFamily="18" charset="0"/>
                <a:cs typeface="Times New Roman" panose="02020603050405020304" pitchFamily="18" charset="0"/>
              </a:rPr>
              <a:t>It displays the total quantity of items sold according to product category</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8"/>
          <p:cNvSpPr txBox="1">
            <a:spLocks noGrp="1"/>
          </p:cNvSpPr>
          <p:nvPr>
            <p:ph type="title"/>
          </p:nvPr>
        </p:nvSpPr>
        <p:spPr>
          <a:xfrm>
            <a:off x="605700" y="3383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solidFill>
                  <a:schemeClr val="tx1"/>
                </a:solidFill>
              </a:rPr>
              <a:t>What is </a:t>
            </a:r>
            <a:r>
              <a:rPr lang="en-US" sz="3000" dirty="0">
                <a:solidFill>
                  <a:srgbClr val="FF0000"/>
                </a:solidFill>
              </a:rPr>
              <a:t>Oracle Autonomous DB</a:t>
            </a:r>
            <a:r>
              <a:rPr lang="en-US" sz="3000" dirty="0">
                <a:solidFill>
                  <a:schemeClr val="tx1"/>
                </a:solidFill>
              </a:rPr>
              <a:t>?</a:t>
            </a:r>
            <a:endParaRPr sz="3000" dirty="0">
              <a:solidFill>
                <a:srgbClr val="FF0000"/>
              </a:solidFill>
            </a:endParaRPr>
          </a:p>
        </p:txBody>
      </p:sp>
      <p:sp>
        <p:nvSpPr>
          <p:cNvPr id="140" name="Google Shape;140;p18"/>
          <p:cNvSpPr txBox="1"/>
          <p:nvPr/>
        </p:nvSpPr>
        <p:spPr>
          <a:xfrm>
            <a:off x="693420" y="1036320"/>
            <a:ext cx="7962900" cy="3421380"/>
          </a:xfrm>
          <a:prstGeom prst="rect">
            <a:avLst/>
          </a:prstGeom>
          <a:noFill/>
          <a:ln>
            <a:noFill/>
          </a:ln>
        </p:spPr>
        <p:txBody>
          <a:bodyPr spcFirstLastPara="1" wrap="square" lIns="91425" tIns="91425" rIns="91425" bIns="91425" anchor="t" anchorCtr="0">
            <a:noAutofit/>
          </a:bodyPr>
          <a:lstStyle/>
          <a:p>
            <a:pPr marL="285750" lvl="0" indent="-285750" algn="just" rtl="0">
              <a:spcBef>
                <a:spcPts val="0"/>
              </a:spcBef>
              <a:spcAft>
                <a:spcPts val="0"/>
              </a:spcAf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Oracle Autonomous Database is a cloud-based service that provides a fully automated, self-managing database environment. It uses machine learning and artificial intelligence to automate all aspects of database management, including provisioning, patching, scaling, and security. This frees up database administrators (DBAs) to focus on more strategic tasks, such as data modeling and application development.</a:t>
            </a:r>
          </a:p>
          <a:p>
            <a:pPr lvl="0" algn="just" rtl="0">
              <a:spcBef>
                <a:spcPts val="0"/>
              </a:spcBef>
              <a:spcAft>
                <a:spcPts val="0"/>
              </a:spcAft>
            </a:pPr>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lvl="0" indent="-285750" algn="just" rtl="0">
              <a:spcBef>
                <a:spcPts val="0"/>
              </a:spcBef>
              <a:spcAft>
                <a:spcPts val="0"/>
              </a:spcAf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Oracle Autonomous DB is based on the worlds best database platform </a:t>
            </a:r>
            <a:r>
              <a:rPr lang="en-US" sz="1800" b="1" i="0" dirty="0">
                <a:solidFill>
                  <a:srgbClr val="1F1F1F"/>
                </a:solidFill>
                <a:effectLst/>
                <a:latin typeface="Times New Roman" panose="02020603050405020304" pitchFamily="18" charset="0"/>
                <a:cs typeface="Times New Roman" panose="02020603050405020304" pitchFamily="18" charset="0"/>
              </a:rPr>
              <a:t>Exadata</a:t>
            </a:r>
            <a:r>
              <a:rPr lang="en-US" sz="1800" i="0" dirty="0">
                <a:solidFill>
                  <a:srgbClr val="1F1F1F"/>
                </a:solidFill>
                <a:effectLst/>
                <a:latin typeface="Times New Roman" panose="02020603050405020304" pitchFamily="18" charset="0"/>
                <a:cs typeface="Times New Roman" panose="02020603050405020304" pitchFamily="18" charset="0"/>
              </a:rPr>
              <a:t>.</a:t>
            </a:r>
          </a:p>
          <a:p>
            <a:pPr lvl="0" algn="just" rtl="0">
              <a:spcBef>
                <a:spcPts val="0"/>
              </a:spcBef>
              <a:spcAft>
                <a:spcPts val="0"/>
              </a:spcAft>
            </a:pPr>
            <a:endParaRPr lang="en-US" sz="1800" b="0" dirty="0">
              <a:solidFill>
                <a:srgbClr val="1F1F1F"/>
              </a:solidFill>
              <a:latin typeface="Times New Roman" panose="02020603050405020304" pitchFamily="18" charset="0"/>
              <a:cs typeface="Times New Roman" panose="02020603050405020304" pitchFamily="18" charset="0"/>
            </a:endParaRPr>
          </a:p>
          <a:p>
            <a:pPr marL="285750" lvl="0" indent="-285750" algn="just" rtl="0">
              <a:spcBef>
                <a:spcPts val="0"/>
              </a:spcBef>
              <a:spcAft>
                <a:spcPts val="0"/>
              </a:spcAft>
              <a:buFont typeface="Wingdings" panose="05000000000000000000" pitchFamily="2" charset="2"/>
              <a:buChar char="Ø"/>
            </a:pPr>
            <a:r>
              <a:rPr lang="en-US" sz="1800" i="0" dirty="0">
                <a:solidFill>
                  <a:srgbClr val="1F1F1F"/>
                </a:solidFill>
                <a:effectLst/>
                <a:latin typeface="Times New Roman" panose="02020603050405020304" pitchFamily="18" charset="0"/>
                <a:cs typeface="Times New Roman" panose="02020603050405020304" pitchFamily="18" charset="0"/>
              </a:rPr>
              <a:t>Autonomous DB eliminates the complexity of operating and securing Oracle DB, while giving the customers highest levels of performance, scalability, and availability.</a:t>
            </a:r>
            <a:r>
              <a:rPr lang="en-US" sz="1800" b="0" i="0" dirty="0">
                <a:solidFill>
                  <a:srgbClr val="1F1F1F"/>
                </a:solidFill>
                <a:effectLst/>
                <a:latin typeface="Times New Roman" panose="02020603050405020304" pitchFamily="18" charset="0"/>
                <a:cs typeface="Times New Roman" panose="02020603050405020304" pitchFamily="18" charset="0"/>
              </a:rPr>
              <a:t> </a:t>
            </a:r>
          </a:p>
          <a:p>
            <a:pPr marL="0" lvl="0" indent="0" rtl="0">
              <a:spcBef>
                <a:spcPts val="0"/>
              </a:spcBef>
              <a:spcAft>
                <a:spcPts val="0"/>
              </a:spcAft>
              <a:buNone/>
            </a:pPr>
            <a:endParaRPr sz="1200" dirty="0">
              <a:solidFill>
                <a:schemeClr val="dk1"/>
              </a:solidFill>
              <a:latin typeface="Times New Roman" panose="02020603050405020304" pitchFamily="18" charset="0"/>
              <a:ea typeface="Akatab"/>
              <a:cs typeface="Times New Roman" panose="02020603050405020304" pitchFamily="18" charset="0"/>
              <a:sym typeface="Akatab"/>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pic>
        <p:nvPicPr>
          <p:cNvPr id="5" name="Picture 4">
            <a:extLst>
              <a:ext uri="{FF2B5EF4-FFF2-40B4-BE49-F238E27FC236}">
                <a16:creationId xmlns:a16="http://schemas.microsoft.com/office/drawing/2014/main" id="{4615A5A0-4F1C-CDDF-D228-12BBA23D96D2}"/>
              </a:ext>
            </a:extLst>
          </p:cNvPr>
          <p:cNvPicPr>
            <a:picLocks noChangeAspect="1"/>
          </p:cNvPicPr>
          <p:nvPr/>
        </p:nvPicPr>
        <p:blipFill>
          <a:blip r:embed="rId3"/>
          <a:stretch>
            <a:fillRect/>
          </a:stretch>
        </p:blipFill>
        <p:spPr>
          <a:xfrm>
            <a:off x="182880" y="998220"/>
            <a:ext cx="8778240" cy="4000501"/>
          </a:xfrm>
          <a:prstGeom prst="rect">
            <a:avLst/>
          </a:prstGeom>
        </p:spPr>
      </p:pic>
      <p:sp>
        <p:nvSpPr>
          <p:cNvPr id="6" name="TextBox 5">
            <a:extLst>
              <a:ext uri="{FF2B5EF4-FFF2-40B4-BE49-F238E27FC236}">
                <a16:creationId xmlns:a16="http://schemas.microsoft.com/office/drawing/2014/main" id="{D04A95C3-FB02-2447-D3B2-23475867F66D}"/>
              </a:ext>
            </a:extLst>
          </p:cNvPr>
          <p:cNvSpPr txBox="1"/>
          <p:nvPr/>
        </p:nvSpPr>
        <p:spPr>
          <a:xfrm>
            <a:off x="182880" y="297180"/>
            <a:ext cx="877824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Sales Growth Over the Years:  </a:t>
            </a:r>
            <a:r>
              <a:rPr lang="en-US" sz="1500" dirty="0">
                <a:latin typeface="Times New Roman" panose="02020603050405020304" pitchFamily="18" charset="0"/>
                <a:cs typeface="Times New Roman" panose="02020603050405020304" pitchFamily="18" charset="0"/>
              </a:rPr>
              <a:t>It displays the every year sales growth by category wise.</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pic>
        <p:nvPicPr>
          <p:cNvPr id="5" name="Picture 4">
            <a:extLst>
              <a:ext uri="{FF2B5EF4-FFF2-40B4-BE49-F238E27FC236}">
                <a16:creationId xmlns:a16="http://schemas.microsoft.com/office/drawing/2014/main" id="{15D29640-8F09-8313-C484-DDE957C47750}"/>
              </a:ext>
            </a:extLst>
          </p:cNvPr>
          <p:cNvPicPr>
            <a:picLocks noChangeAspect="1"/>
          </p:cNvPicPr>
          <p:nvPr/>
        </p:nvPicPr>
        <p:blipFill>
          <a:blip r:embed="rId3"/>
          <a:stretch>
            <a:fillRect/>
          </a:stretch>
        </p:blipFill>
        <p:spPr>
          <a:xfrm>
            <a:off x="190500" y="982979"/>
            <a:ext cx="8770620" cy="4008121"/>
          </a:xfrm>
          <a:prstGeom prst="rect">
            <a:avLst/>
          </a:prstGeom>
        </p:spPr>
      </p:pic>
      <p:sp>
        <p:nvSpPr>
          <p:cNvPr id="6" name="TextBox 5">
            <a:extLst>
              <a:ext uri="{FF2B5EF4-FFF2-40B4-BE49-F238E27FC236}">
                <a16:creationId xmlns:a16="http://schemas.microsoft.com/office/drawing/2014/main" id="{1C7A406A-4A4D-6470-7B69-A7916D3B0C57}"/>
              </a:ext>
            </a:extLst>
          </p:cNvPr>
          <p:cNvSpPr txBox="1"/>
          <p:nvPr/>
        </p:nvSpPr>
        <p:spPr>
          <a:xfrm>
            <a:off x="190500" y="220980"/>
            <a:ext cx="870204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Daily Sales Summary Calendar: </a:t>
            </a:r>
            <a:r>
              <a:rPr lang="en-US" sz="1500" dirty="0">
                <a:latin typeface="Times New Roman" panose="02020603050405020304" pitchFamily="18" charset="0"/>
                <a:cs typeface="Times New Roman" panose="02020603050405020304" pitchFamily="18" charset="0"/>
              </a:rPr>
              <a:t>This page displays the total sales per day by all the stores.</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pic>
        <p:nvPicPr>
          <p:cNvPr id="5" name="Picture 4">
            <a:extLst>
              <a:ext uri="{FF2B5EF4-FFF2-40B4-BE49-F238E27FC236}">
                <a16:creationId xmlns:a16="http://schemas.microsoft.com/office/drawing/2014/main" id="{0409DFD2-D51E-BD46-CAB5-FD01F144CB19}"/>
              </a:ext>
            </a:extLst>
          </p:cNvPr>
          <p:cNvPicPr>
            <a:picLocks noChangeAspect="1"/>
          </p:cNvPicPr>
          <p:nvPr/>
        </p:nvPicPr>
        <p:blipFill>
          <a:blip r:embed="rId3"/>
          <a:stretch>
            <a:fillRect/>
          </a:stretch>
        </p:blipFill>
        <p:spPr>
          <a:xfrm>
            <a:off x="182880" y="762000"/>
            <a:ext cx="8793480" cy="4221480"/>
          </a:xfrm>
          <a:prstGeom prst="rect">
            <a:avLst/>
          </a:prstGeom>
        </p:spPr>
      </p:pic>
      <p:sp>
        <p:nvSpPr>
          <p:cNvPr id="6" name="TextBox 5">
            <a:extLst>
              <a:ext uri="{FF2B5EF4-FFF2-40B4-BE49-F238E27FC236}">
                <a16:creationId xmlns:a16="http://schemas.microsoft.com/office/drawing/2014/main" id="{2BE7A1AB-0673-2D36-74F4-68146691530F}"/>
              </a:ext>
            </a:extLst>
          </p:cNvPr>
          <p:cNvSpPr txBox="1"/>
          <p:nvPr/>
        </p:nvSpPr>
        <p:spPr>
          <a:xfrm>
            <a:off x="182880" y="289560"/>
            <a:ext cx="3238500" cy="307777"/>
          </a:xfrm>
          <a:prstGeom prst="rect">
            <a:avLst/>
          </a:prstGeom>
          <a:noFill/>
        </p:spPr>
        <p:txBody>
          <a:bodyPr wrap="square" rtlCol="0">
            <a:spAutoFit/>
          </a:bodyPr>
          <a:lstStyle/>
          <a:p>
            <a:r>
              <a:rPr lang="en-US" dirty="0"/>
              <a:t>Create Update Delete Forms: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pic>
        <p:nvPicPr>
          <p:cNvPr id="7" name="Picture 6">
            <a:extLst>
              <a:ext uri="{FF2B5EF4-FFF2-40B4-BE49-F238E27FC236}">
                <a16:creationId xmlns:a16="http://schemas.microsoft.com/office/drawing/2014/main" id="{ACAB0BEA-8727-1620-F7B0-6BD149355947}"/>
              </a:ext>
            </a:extLst>
          </p:cNvPr>
          <p:cNvPicPr>
            <a:picLocks noChangeAspect="1"/>
          </p:cNvPicPr>
          <p:nvPr/>
        </p:nvPicPr>
        <p:blipFill>
          <a:blip r:embed="rId3"/>
          <a:stretch>
            <a:fillRect/>
          </a:stretch>
        </p:blipFill>
        <p:spPr>
          <a:xfrm>
            <a:off x="167640" y="784860"/>
            <a:ext cx="8808720" cy="4221480"/>
          </a:xfrm>
          <a:prstGeom prst="rect">
            <a:avLst/>
          </a:prstGeom>
        </p:spPr>
      </p:pic>
      <p:sp>
        <p:nvSpPr>
          <p:cNvPr id="8" name="TextBox 7">
            <a:extLst>
              <a:ext uri="{FF2B5EF4-FFF2-40B4-BE49-F238E27FC236}">
                <a16:creationId xmlns:a16="http://schemas.microsoft.com/office/drawing/2014/main" id="{88758A03-2FA0-F7A1-918D-08A8582FD86E}"/>
              </a:ext>
            </a:extLst>
          </p:cNvPr>
          <p:cNvSpPr txBox="1"/>
          <p:nvPr/>
        </p:nvSpPr>
        <p:spPr>
          <a:xfrm>
            <a:off x="167640" y="259080"/>
            <a:ext cx="733044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Customer Edit Report: </a:t>
            </a:r>
            <a:r>
              <a:rPr lang="en-US" sz="1500" dirty="0">
                <a:latin typeface="Times New Roman" panose="02020603050405020304" pitchFamily="18" charset="0"/>
                <a:cs typeface="Times New Roman" panose="02020603050405020304" pitchFamily="18" charset="0"/>
              </a:rPr>
              <a:t>User can edit the customer report like name and email address.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pic>
        <p:nvPicPr>
          <p:cNvPr id="5" name="Picture 4">
            <a:extLst>
              <a:ext uri="{FF2B5EF4-FFF2-40B4-BE49-F238E27FC236}">
                <a16:creationId xmlns:a16="http://schemas.microsoft.com/office/drawing/2014/main" id="{264BBD92-93FF-E18D-00EF-5ACF1703D284}"/>
              </a:ext>
            </a:extLst>
          </p:cNvPr>
          <p:cNvPicPr>
            <a:picLocks noChangeAspect="1"/>
          </p:cNvPicPr>
          <p:nvPr/>
        </p:nvPicPr>
        <p:blipFill>
          <a:blip r:embed="rId3"/>
          <a:stretch>
            <a:fillRect/>
          </a:stretch>
        </p:blipFill>
        <p:spPr>
          <a:xfrm>
            <a:off x="182880" y="937260"/>
            <a:ext cx="8808720" cy="4046220"/>
          </a:xfrm>
          <a:prstGeom prst="rect">
            <a:avLst/>
          </a:prstGeom>
        </p:spPr>
      </p:pic>
      <p:sp>
        <p:nvSpPr>
          <p:cNvPr id="6" name="TextBox 5">
            <a:extLst>
              <a:ext uri="{FF2B5EF4-FFF2-40B4-BE49-F238E27FC236}">
                <a16:creationId xmlns:a16="http://schemas.microsoft.com/office/drawing/2014/main" id="{4347E4DE-3BC2-5887-C6DA-C4349AA51747}"/>
              </a:ext>
            </a:extLst>
          </p:cNvPr>
          <p:cNvSpPr txBox="1"/>
          <p:nvPr/>
        </p:nvSpPr>
        <p:spPr>
          <a:xfrm>
            <a:off x="182880" y="236220"/>
            <a:ext cx="7543800" cy="553998"/>
          </a:xfrm>
          <a:prstGeom prst="rect">
            <a:avLst/>
          </a:prstGeom>
          <a:noFill/>
        </p:spPr>
        <p:txBody>
          <a:bodyPr wrap="square" rtlCol="0">
            <a:spAutoFit/>
          </a:bodyPr>
          <a:lstStyle/>
          <a:p>
            <a:r>
              <a:rPr lang="en-US" b="1" dirty="0"/>
              <a:t>Store Edit </a:t>
            </a:r>
            <a:r>
              <a:rPr lang="en-US" sz="1500" b="1" dirty="0">
                <a:latin typeface="Times New Roman" panose="02020603050405020304" pitchFamily="18" charset="0"/>
                <a:cs typeface="Times New Roman" panose="02020603050405020304" pitchFamily="18" charset="0"/>
              </a:rPr>
              <a:t>Report: </a:t>
            </a:r>
            <a:r>
              <a:rPr lang="en-US" sz="1500" dirty="0">
                <a:latin typeface="Times New Roman" panose="02020603050405020304" pitchFamily="18" charset="0"/>
                <a:cs typeface="Times New Roman" panose="02020603050405020304" pitchFamily="18" charset="0"/>
              </a:rPr>
              <a:t>User can edit the store details like Store name, Location, phone number, email address, website.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pic>
        <p:nvPicPr>
          <p:cNvPr id="5" name="Picture 4">
            <a:extLst>
              <a:ext uri="{FF2B5EF4-FFF2-40B4-BE49-F238E27FC236}">
                <a16:creationId xmlns:a16="http://schemas.microsoft.com/office/drawing/2014/main" id="{1D25E46C-19BD-C64C-1202-378E589FBC76}"/>
              </a:ext>
            </a:extLst>
          </p:cNvPr>
          <p:cNvPicPr>
            <a:picLocks noChangeAspect="1"/>
          </p:cNvPicPr>
          <p:nvPr/>
        </p:nvPicPr>
        <p:blipFill>
          <a:blip r:embed="rId3"/>
          <a:stretch>
            <a:fillRect/>
          </a:stretch>
        </p:blipFill>
        <p:spPr>
          <a:xfrm>
            <a:off x="205740" y="746760"/>
            <a:ext cx="8763000" cy="4213860"/>
          </a:xfrm>
          <a:prstGeom prst="rect">
            <a:avLst/>
          </a:prstGeom>
        </p:spPr>
      </p:pic>
      <p:sp>
        <p:nvSpPr>
          <p:cNvPr id="7" name="TextBox 6">
            <a:extLst>
              <a:ext uri="{FF2B5EF4-FFF2-40B4-BE49-F238E27FC236}">
                <a16:creationId xmlns:a16="http://schemas.microsoft.com/office/drawing/2014/main" id="{6E48E773-6358-A965-C16C-E1FD390714C7}"/>
              </a:ext>
            </a:extLst>
          </p:cNvPr>
          <p:cNvSpPr txBox="1"/>
          <p:nvPr/>
        </p:nvSpPr>
        <p:spPr>
          <a:xfrm>
            <a:off x="205740" y="251460"/>
            <a:ext cx="740664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Order Items Edit Report: </a:t>
            </a:r>
            <a:r>
              <a:rPr lang="en-US" sz="1500" dirty="0">
                <a:latin typeface="Times New Roman" panose="02020603050405020304" pitchFamily="18" charset="0"/>
                <a:cs typeface="Times New Roman" panose="02020603050405020304" pitchFamily="18" charset="0"/>
              </a:rPr>
              <a:t>User can search for the order and edit the order.</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pic>
        <p:nvPicPr>
          <p:cNvPr id="5" name="Picture 4">
            <a:extLst>
              <a:ext uri="{FF2B5EF4-FFF2-40B4-BE49-F238E27FC236}">
                <a16:creationId xmlns:a16="http://schemas.microsoft.com/office/drawing/2014/main" id="{8E4A91E5-6B0C-6E68-23C0-CE06F0A3EBC3}"/>
              </a:ext>
            </a:extLst>
          </p:cNvPr>
          <p:cNvPicPr>
            <a:picLocks noChangeAspect="1"/>
          </p:cNvPicPr>
          <p:nvPr/>
        </p:nvPicPr>
        <p:blipFill>
          <a:blip r:embed="rId3"/>
          <a:stretch>
            <a:fillRect/>
          </a:stretch>
        </p:blipFill>
        <p:spPr>
          <a:xfrm>
            <a:off x="198120" y="723901"/>
            <a:ext cx="8778240" cy="4259580"/>
          </a:xfrm>
          <a:prstGeom prst="rect">
            <a:avLst/>
          </a:prstGeom>
        </p:spPr>
      </p:pic>
      <p:sp>
        <p:nvSpPr>
          <p:cNvPr id="6" name="TextBox 5">
            <a:extLst>
              <a:ext uri="{FF2B5EF4-FFF2-40B4-BE49-F238E27FC236}">
                <a16:creationId xmlns:a16="http://schemas.microsoft.com/office/drawing/2014/main" id="{D5A114A7-442A-237D-00A1-F00C93C69E51}"/>
              </a:ext>
            </a:extLst>
          </p:cNvPr>
          <p:cNvSpPr txBox="1"/>
          <p:nvPr/>
        </p:nvSpPr>
        <p:spPr>
          <a:xfrm>
            <a:off x="198120" y="228600"/>
            <a:ext cx="861822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Product Edit Report</a:t>
            </a:r>
            <a:r>
              <a:rPr lang="en-US" sz="1500" dirty="0">
                <a:latin typeface="Times New Roman" panose="02020603050405020304" pitchFamily="18" charset="0"/>
                <a:cs typeface="Times New Roman" panose="02020603050405020304" pitchFamily="18" charset="0"/>
              </a:rPr>
              <a:t>: User can search for the available Products and edit the details if needed.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pic>
        <p:nvPicPr>
          <p:cNvPr id="5" name="Picture 4">
            <a:extLst>
              <a:ext uri="{FF2B5EF4-FFF2-40B4-BE49-F238E27FC236}">
                <a16:creationId xmlns:a16="http://schemas.microsoft.com/office/drawing/2014/main" id="{77AA1B92-D033-65D1-7A80-8C4130DCF81A}"/>
              </a:ext>
            </a:extLst>
          </p:cNvPr>
          <p:cNvPicPr>
            <a:picLocks noChangeAspect="1"/>
          </p:cNvPicPr>
          <p:nvPr/>
        </p:nvPicPr>
        <p:blipFill>
          <a:blip r:embed="rId3"/>
          <a:stretch>
            <a:fillRect/>
          </a:stretch>
        </p:blipFill>
        <p:spPr>
          <a:xfrm>
            <a:off x="198120" y="777240"/>
            <a:ext cx="8763000" cy="4206241"/>
          </a:xfrm>
          <a:prstGeom prst="rect">
            <a:avLst/>
          </a:prstGeom>
        </p:spPr>
      </p:pic>
      <p:sp>
        <p:nvSpPr>
          <p:cNvPr id="6" name="TextBox 5">
            <a:extLst>
              <a:ext uri="{FF2B5EF4-FFF2-40B4-BE49-F238E27FC236}">
                <a16:creationId xmlns:a16="http://schemas.microsoft.com/office/drawing/2014/main" id="{138D0C00-BDD0-1719-E364-04881985015C}"/>
              </a:ext>
            </a:extLst>
          </p:cNvPr>
          <p:cNvSpPr txBox="1"/>
          <p:nvPr/>
        </p:nvSpPr>
        <p:spPr>
          <a:xfrm>
            <a:off x="198120" y="294489"/>
            <a:ext cx="8671560" cy="323165"/>
          </a:xfrm>
          <a:prstGeom prst="rect">
            <a:avLst/>
          </a:prstGeom>
          <a:noFill/>
        </p:spPr>
        <p:txBody>
          <a:bodyPr wrap="square" rtlCol="0">
            <a:spAutoFit/>
          </a:bodyPr>
          <a:lstStyle/>
          <a:p>
            <a:r>
              <a:rPr lang="en-US" sz="1500" b="1" dirty="0">
                <a:latin typeface="Times New Roman" panose="02020603050405020304" pitchFamily="18" charset="0"/>
                <a:cs typeface="Times New Roman" panose="02020603050405020304" pitchFamily="18" charset="0"/>
              </a:rPr>
              <a:t>Payments Edit Report: </a:t>
            </a:r>
            <a:r>
              <a:rPr lang="en-US" sz="1500" dirty="0">
                <a:latin typeface="Times New Roman" panose="02020603050405020304" pitchFamily="18" charset="0"/>
                <a:cs typeface="Times New Roman" panose="02020603050405020304" pitchFamily="18" charset="0"/>
              </a:rPr>
              <a:t>User can search the payment details and edit them.</a:t>
            </a:r>
            <a:endParaRPr lang="en-US" sz="15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577DC-1782-CA34-0EBF-99B6BA0CDDE3}"/>
              </a:ext>
            </a:extLst>
          </p:cNvPr>
          <p:cNvSpPr>
            <a:spLocks noGrp="1"/>
          </p:cNvSpPr>
          <p:nvPr>
            <p:ph type="title"/>
          </p:nvPr>
        </p:nvSpPr>
        <p:spPr>
          <a:xfrm>
            <a:off x="620940" y="122894"/>
            <a:ext cx="7704000" cy="572700"/>
          </a:xfrm>
        </p:spPr>
        <p:txBody>
          <a:bodyPr/>
          <a:lstStyle/>
          <a:p>
            <a:r>
              <a:rPr lang="en-US" sz="3000" dirty="0"/>
              <a:t>Conclusion</a:t>
            </a:r>
          </a:p>
        </p:txBody>
      </p:sp>
      <p:sp>
        <p:nvSpPr>
          <p:cNvPr id="4" name="TextBox 3">
            <a:extLst>
              <a:ext uri="{FF2B5EF4-FFF2-40B4-BE49-F238E27FC236}">
                <a16:creationId xmlns:a16="http://schemas.microsoft.com/office/drawing/2014/main" id="{66CE1D3A-4CD4-5E91-7FDF-0B87FA802905}"/>
              </a:ext>
            </a:extLst>
          </p:cNvPr>
          <p:cNvSpPr txBox="1"/>
          <p:nvPr/>
        </p:nvSpPr>
        <p:spPr>
          <a:xfrm>
            <a:off x="449072" y="751025"/>
            <a:ext cx="8245856" cy="4185761"/>
          </a:xfrm>
          <a:prstGeom prst="rect">
            <a:avLst/>
          </a:prstGeom>
          <a:noFill/>
        </p:spPr>
        <p:txBody>
          <a:bodyPr wrap="square" rtlCol="0">
            <a:spAutoFit/>
          </a:bodyPr>
          <a:lstStyle/>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project underscores the effectiveness of Oracle Application Express (APEX) in conjunction with Oracle Autonomous Database in creating a sophisticated e-commerce statistics application. </a:t>
            </a: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By harnessing the real-world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Olist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dataset, the project vividly demonstrates the practical application of these robust Oracle tools in managing and visualizing complex data. </a:t>
            </a:r>
          </a:p>
          <a:p>
            <a:pPr marL="285750" indent="-285750" algn="just">
              <a:buFont typeface="Wingdings" panose="05000000000000000000" pitchFamily="2" charset="2"/>
              <a:buChar char="Ø"/>
            </a:pPr>
            <a:r>
              <a:rPr lang="en-US" sz="1800" dirty="0">
                <a:latin typeface="Times New Roman" panose="02020603050405020304" pitchFamily="18" charset="0"/>
                <a:ea typeface="Calibri" panose="020F0502020204030204" pitchFamily="34" charset="0"/>
                <a:cs typeface="Times New Roman" panose="02020603050405020304" pitchFamily="18" charset="0"/>
              </a:rPr>
              <a:t>Apex</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seamless execution of CRUD operations and the implementation of dynamic data visualization techniques illustrate the capabilities of Oracle APEX and the Oracle Autonomous Database to work in harmony. </a:t>
            </a: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project not only achieves its initial objectives but also sets the stage for future enhancement, such as the integration of advanced analytics for deeper business insights. It stands as a prime example of leveraging modern technology solutions to build efficient, responsive, and data-driven applications in today's competitive e-commerce landscape.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4622870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BEDB6-CF50-CD06-2701-4E9DF3DC1C0A}"/>
              </a:ext>
            </a:extLst>
          </p:cNvPr>
          <p:cNvSpPr>
            <a:spLocks noGrp="1"/>
          </p:cNvSpPr>
          <p:nvPr>
            <p:ph type="title"/>
          </p:nvPr>
        </p:nvSpPr>
        <p:spPr>
          <a:xfrm>
            <a:off x="651728" y="2814838"/>
            <a:ext cx="7704000" cy="572700"/>
          </a:xfrm>
        </p:spPr>
        <p:txBody>
          <a:bodyPr/>
          <a:lstStyle/>
          <a:p>
            <a:r>
              <a:rPr lang="en-US" dirty="0"/>
              <a:t>Thank You !!!</a:t>
            </a:r>
          </a:p>
        </p:txBody>
      </p:sp>
      <p:sp>
        <p:nvSpPr>
          <p:cNvPr id="3" name="TextBox 2">
            <a:extLst>
              <a:ext uri="{FF2B5EF4-FFF2-40B4-BE49-F238E27FC236}">
                <a16:creationId xmlns:a16="http://schemas.microsoft.com/office/drawing/2014/main" id="{C1E772ED-956D-4DB0-9CD6-4D8967C37341}"/>
              </a:ext>
            </a:extLst>
          </p:cNvPr>
          <p:cNvSpPr txBox="1"/>
          <p:nvPr/>
        </p:nvSpPr>
        <p:spPr>
          <a:xfrm>
            <a:off x="2720371" y="1697720"/>
            <a:ext cx="3703258" cy="630942"/>
          </a:xfrm>
          <a:prstGeom prst="rect">
            <a:avLst/>
          </a:prstGeom>
          <a:noFill/>
        </p:spPr>
        <p:txBody>
          <a:bodyPr wrap="none" rtlCol="0">
            <a:spAutoFit/>
          </a:bodyPr>
          <a:lstStyle/>
          <a:p>
            <a:pPr algn="ctr">
              <a:buClr>
                <a:schemeClr val="dk1"/>
              </a:buClr>
              <a:buSzPts val="3500"/>
            </a:pPr>
            <a:r>
              <a:rPr lang="en-US" sz="3500" dirty="0">
                <a:solidFill>
                  <a:schemeClr val="dk1"/>
                </a:solidFill>
                <a:latin typeface="Noto Serif Ethiopic"/>
                <a:sym typeface="Noto Serif Ethiopic"/>
              </a:rPr>
              <a:t>Any Questions??</a:t>
            </a:r>
          </a:p>
        </p:txBody>
      </p:sp>
    </p:spTree>
    <p:extLst>
      <p:ext uri="{BB962C8B-B14F-4D97-AF65-F5344CB8AC3E}">
        <p14:creationId xmlns:p14="http://schemas.microsoft.com/office/powerpoint/2010/main" val="1282560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9"/>
          <p:cNvSpPr txBox="1">
            <a:spLocks noGrp="1"/>
          </p:cNvSpPr>
          <p:nvPr>
            <p:ph type="title"/>
          </p:nvPr>
        </p:nvSpPr>
        <p:spPr>
          <a:xfrm>
            <a:off x="720000" y="445025"/>
            <a:ext cx="7704000" cy="3951716"/>
          </a:xfrm>
          <a:prstGeom prst="rect">
            <a:avLst/>
          </a:prstGeom>
        </p:spPr>
        <p:txBody>
          <a:bodyPr spcFirstLastPara="1" wrap="square" lIns="91425" tIns="91425" rIns="91425" bIns="91425" anchor="t" anchorCtr="0">
            <a:noAutofit/>
          </a:bodyPr>
          <a:lstStyle/>
          <a:p>
            <a:pPr lvl="0" algn="l" rtl="0">
              <a:spcBef>
                <a:spcPts val="0"/>
              </a:spcBef>
              <a:spcAft>
                <a:spcPts val="0"/>
              </a:spcAft>
            </a:pPr>
            <a:r>
              <a:rPr lang="en-US" sz="1800" dirty="0">
                <a:latin typeface="Google Sans"/>
              </a:rPr>
              <a:t>          </a:t>
            </a:r>
            <a:endParaRPr sz="1800" dirty="0">
              <a:latin typeface="Google Sans"/>
            </a:endParaRPr>
          </a:p>
        </p:txBody>
      </p:sp>
      <p:sp>
        <p:nvSpPr>
          <p:cNvPr id="3" name="TextBox 2">
            <a:extLst>
              <a:ext uri="{FF2B5EF4-FFF2-40B4-BE49-F238E27FC236}">
                <a16:creationId xmlns:a16="http://schemas.microsoft.com/office/drawing/2014/main" id="{7D1C8292-E3C2-E900-0692-69F8EC82875D}"/>
              </a:ext>
            </a:extLst>
          </p:cNvPr>
          <p:cNvSpPr txBox="1"/>
          <p:nvPr/>
        </p:nvSpPr>
        <p:spPr>
          <a:xfrm>
            <a:off x="278220" y="177225"/>
            <a:ext cx="8591460" cy="4801314"/>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Available in both public and on-premises cloud</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Autonomous DB uses proven  technologies like RAC, Data Guard, DB Vault, Parallel SQL, In-memory, multitenant, etc.</a:t>
            </a:r>
          </a:p>
          <a:p>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Oracle autonomous Db is more reliable because it automatically recovers from any physical failures, whether at the physical server or data center level.</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Serverless and elastic architecture enables instant scaling online.</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Pay only for the resources used.</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All scaling operations occur while the applications continue to run.</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Cost reduced by 90%, by automating every aspect of the stack from infrastructure, to the DB, to ML Based Automation. </a:t>
            </a:r>
          </a:p>
          <a:p>
            <a:pPr marL="285750" indent="-285750">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0"/>
          <p:cNvSpPr txBox="1">
            <a:spLocks noGrp="1"/>
          </p:cNvSpPr>
          <p:nvPr>
            <p:ph type="title"/>
          </p:nvPr>
        </p:nvSpPr>
        <p:spPr>
          <a:xfrm>
            <a:off x="487680" y="304860"/>
            <a:ext cx="7704000" cy="5562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t>Key Features</a:t>
            </a:r>
            <a:endParaRPr sz="3000" dirty="0"/>
          </a:p>
        </p:txBody>
      </p:sp>
      <p:sp>
        <p:nvSpPr>
          <p:cNvPr id="2" name="TextBox 1">
            <a:extLst>
              <a:ext uri="{FF2B5EF4-FFF2-40B4-BE49-F238E27FC236}">
                <a16:creationId xmlns:a16="http://schemas.microsoft.com/office/drawing/2014/main" id="{D794ACFC-1CE1-8045-326E-82D5A816AB02}"/>
              </a:ext>
            </a:extLst>
          </p:cNvPr>
          <p:cNvSpPr txBox="1"/>
          <p:nvPr/>
        </p:nvSpPr>
        <p:spPr>
          <a:xfrm>
            <a:off x="487680" y="1209675"/>
            <a:ext cx="8168640" cy="2862322"/>
          </a:xfrm>
          <a:prstGeom prst="rect">
            <a:avLst/>
          </a:prstGeom>
          <a:noFill/>
        </p:spPr>
        <p:txBody>
          <a:bodyPr wrap="square" rtlCol="0">
            <a:spAutoFit/>
          </a:bodyPr>
          <a:lstStyle/>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Provision</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Secure</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Manage</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Protect</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Scale</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Optimizes</a:t>
            </a:r>
          </a:p>
          <a:p>
            <a:pPr marL="285750" indent="-285750">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2500" dirty="0"/>
              <a:t>Oracle Apex</a:t>
            </a:r>
            <a:endParaRPr sz="2500" dirty="0"/>
          </a:p>
        </p:txBody>
      </p:sp>
      <p:sp>
        <p:nvSpPr>
          <p:cNvPr id="2" name="TextBox 1">
            <a:extLst>
              <a:ext uri="{FF2B5EF4-FFF2-40B4-BE49-F238E27FC236}">
                <a16:creationId xmlns:a16="http://schemas.microsoft.com/office/drawing/2014/main" id="{0E29C118-5723-C274-B5F9-6A55E9AE4223}"/>
              </a:ext>
            </a:extLst>
          </p:cNvPr>
          <p:cNvSpPr txBox="1"/>
          <p:nvPr/>
        </p:nvSpPr>
        <p:spPr>
          <a:xfrm>
            <a:off x="777240" y="1120140"/>
            <a:ext cx="7646760" cy="3139321"/>
          </a:xfrm>
          <a:prstGeom prst="rect">
            <a:avLst/>
          </a:prstGeom>
          <a:noFill/>
        </p:spPr>
        <p:txBody>
          <a:bodyPr wrap="square" rtlCol="0">
            <a:spAutoFit/>
          </a:bodyPr>
          <a:lstStyle/>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Oracle Application Express (APEX) is a low-code application development platform that enables developers to build scalable, secure web and mobile applications quickly and easily. </a:t>
            </a:r>
          </a:p>
          <a:p>
            <a:pPr algn="just"/>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dirty="0">
                <a:solidFill>
                  <a:srgbClr val="1F1F1F"/>
                </a:solidFill>
                <a:latin typeface="Times New Roman" panose="02020603050405020304" pitchFamily="18" charset="0"/>
                <a:cs typeface="Times New Roman" panose="02020603050405020304" pitchFamily="18" charset="0"/>
              </a:rPr>
              <a:t>It</a:t>
            </a:r>
            <a:r>
              <a:rPr lang="en-US" sz="1800" b="0" i="0" dirty="0">
                <a:solidFill>
                  <a:srgbClr val="1F1F1F"/>
                </a:solidFill>
                <a:effectLst/>
                <a:latin typeface="Times New Roman" panose="02020603050405020304" pitchFamily="18" charset="0"/>
                <a:cs typeface="Times New Roman" panose="02020603050405020304" pitchFamily="18" charset="0"/>
              </a:rPr>
              <a:t> is a free and fully supported feature of Oracle Database, so organizations can start developing applications immediately without having to purchase any additional software.</a:t>
            </a:r>
          </a:p>
          <a:p>
            <a:pPr marL="285750" indent="-285750" algn="just">
              <a:buFont typeface="Wingdings" panose="05000000000000000000" pitchFamily="2" charset="2"/>
              <a:buChar char="Ø"/>
            </a:pPr>
            <a:endParaRPr lang="en-US" sz="1800" dirty="0">
              <a:solidFill>
                <a:srgbClr val="1F1F1F"/>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Oracle APEX is a popular choice for developers because it is easy to use and does not require a lot of coding experience.</a:t>
            </a:r>
          </a:p>
          <a:p>
            <a:pPr marL="285750" indent="-285750" algn="just">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5" name="TextBox 4">
            <a:extLst>
              <a:ext uri="{FF2B5EF4-FFF2-40B4-BE49-F238E27FC236}">
                <a16:creationId xmlns:a16="http://schemas.microsoft.com/office/drawing/2014/main" id="{C0233EB5-750D-4BC9-94FC-10B6B4A24C4A}"/>
              </a:ext>
            </a:extLst>
          </p:cNvPr>
          <p:cNvSpPr txBox="1"/>
          <p:nvPr/>
        </p:nvSpPr>
        <p:spPr>
          <a:xfrm>
            <a:off x="403412" y="470811"/>
            <a:ext cx="8206740" cy="3139321"/>
          </a:xfrm>
          <a:prstGeom prst="rect">
            <a:avLst/>
          </a:prstGeom>
          <a:noFill/>
        </p:spPr>
        <p:txBody>
          <a:bodyPr wrap="square" rtlCol="0">
            <a:spAutoFit/>
          </a:bodyPr>
          <a:lstStyle/>
          <a:p>
            <a:pPr algn="just"/>
            <a:r>
              <a:rPr lang="en-US" sz="1800" b="0" i="0" dirty="0">
                <a:solidFill>
                  <a:srgbClr val="1F1F1F"/>
                </a:solidFill>
                <a:effectLst/>
                <a:latin typeface="Times New Roman" panose="02020603050405020304" pitchFamily="18" charset="0"/>
                <a:cs typeface="Times New Roman" panose="02020603050405020304" pitchFamily="18" charset="0"/>
              </a:rPr>
              <a:t>Oracle APEX Key </a:t>
            </a:r>
            <a:r>
              <a:rPr lang="en-US" sz="1800" dirty="0">
                <a:solidFill>
                  <a:srgbClr val="1F1F1F"/>
                </a:solidFill>
                <a:latin typeface="Times New Roman" panose="02020603050405020304" pitchFamily="18" charset="0"/>
                <a:cs typeface="Times New Roman" panose="02020603050405020304" pitchFamily="18" charset="0"/>
              </a:rPr>
              <a:t>features:</a:t>
            </a:r>
            <a:endParaRPr lang="en-US" sz="1800" b="0" i="0" dirty="0">
              <a:solidFill>
                <a:srgbClr val="1F1F1F"/>
              </a:solidFill>
              <a:effectLst/>
              <a:latin typeface="Times New Roman" panose="02020603050405020304" pitchFamily="18" charset="0"/>
              <a:cs typeface="Times New Roman" panose="02020603050405020304" pitchFamily="18" charset="0"/>
            </a:endParaRPr>
          </a:p>
          <a:p>
            <a:pPr algn="just"/>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Low-code development</a:t>
            </a:r>
          </a:p>
          <a:p>
            <a:pPr algn="just"/>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Scalability</a:t>
            </a:r>
          </a:p>
          <a:p>
            <a:pPr marL="285750" indent="-285750" algn="just">
              <a:buFont typeface="Wingdings" panose="05000000000000000000" pitchFamily="2" charset="2"/>
              <a:buChar char="Ø"/>
            </a:pPr>
            <a:endParaRPr lang="en-US" sz="1800" dirty="0">
              <a:solidFill>
                <a:srgbClr val="1F1F1F"/>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Security</a:t>
            </a:r>
          </a:p>
          <a:p>
            <a:pPr marL="285750" indent="-285750" algn="just">
              <a:buFont typeface="Wingdings" panose="05000000000000000000" pitchFamily="2" charset="2"/>
              <a:buChar char="Ø"/>
            </a:pPr>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dirty="0">
                <a:solidFill>
                  <a:srgbClr val="1F1F1F"/>
                </a:solidFill>
                <a:latin typeface="Times New Roman" panose="02020603050405020304" pitchFamily="18" charset="0"/>
                <a:cs typeface="Times New Roman" panose="02020603050405020304" pitchFamily="18" charset="0"/>
              </a:rPr>
              <a:t>Data Visualization and Analysis</a:t>
            </a:r>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US" sz="1800" b="0" i="0" dirty="0">
              <a:solidFill>
                <a:srgbClr val="1F1F1F"/>
              </a:solidFill>
              <a:effectLst/>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b="0" i="0" dirty="0">
                <a:solidFill>
                  <a:srgbClr val="1F1F1F"/>
                </a:solidFill>
                <a:effectLst/>
                <a:latin typeface="Times New Roman" panose="02020603050405020304" pitchFamily="18" charset="0"/>
                <a:cs typeface="Times New Roman" panose="02020603050405020304" pitchFamily="18" charset="0"/>
              </a:rPr>
              <a:t>Integration</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 name="Title 2">
            <a:extLst>
              <a:ext uri="{FF2B5EF4-FFF2-40B4-BE49-F238E27FC236}">
                <a16:creationId xmlns:a16="http://schemas.microsoft.com/office/drawing/2014/main" id="{735661EA-A925-80ED-3E35-BBFA14683477}"/>
              </a:ext>
            </a:extLst>
          </p:cNvPr>
          <p:cNvSpPr>
            <a:spLocks noGrp="1"/>
          </p:cNvSpPr>
          <p:nvPr>
            <p:ph type="title"/>
          </p:nvPr>
        </p:nvSpPr>
        <p:spPr>
          <a:xfrm>
            <a:off x="438060" y="208805"/>
            <a:ext cx="7704000" cy="572700"/>
          </a:xfrm>
        </p:spPr>
        <p:txBody>
          <a:bodyPr/>
          <a:lstStyle/>
          <a:p>
            <a:r>
              <a:rPr lang="en-US" sz="3000" dirty="0"/>
              <a:t>Architecture</a:t>
            </a:r>
          </a:p>
        </p:txBody>
      </p:sp>
      <p:pic>
        <p:nvPicPr>
          <p:cNvPr id="9" name="Picture 8">
            <a:extLst>
              <a:ext uri="{FF2B5EF4-FFF2-40B4-BE49-F238E27FC236}">
                <a16:creationId xmlns:a16="http://schemas.microsoft.com/office/drawing/2014/main" id="{D6B40AFF-E1A6-D197-521E-37CE2E68C5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360" y="922020"/>
            <a:ext cx="3556000" cy="3539034"/>
          </a:xfrm>
          <a:prstGeom prst="rect">
            <a:avLst/>
          </a:prstGeom>
          <a:noFill/>
          <a:ln>
            <a:noFill/>
          </a:ln>
        </p:spPr>
      </p:pic>
      <p:sp>
        <p:nvSpPr>
          <p:cNvPr id="10" name="TextBox 9">
            <a:extLst>
              <a:ext uri="{FF2B5EF4-FFF2-40B4-BE49-F238E27FC236}">
                <a16:creationId xmlns:a16="http://schemas.microsoft.com/office/drawing/2014/main" id="{974EC2D0-8EA8-63EB-324B-FEC7B018930A}"/>
              </a:ext>
            </a:extLst>
          </p:cNvPr>
          <p:cNvSpPr txBox="1"/>
          <p:nvPr/>
        </p:nvSpPr>
        <p:spPr>
          <a:xfrm>
            <a:off x="579120" y="922020"/>
            <a:ext cx="4564380" cy="3693319"/>
          </a:xfrm>
          <a:prstGeom prst="rect">
            <a:avLst/>
          </a:prstGeom>
          <a:noFill/>
        </p:spPr>
        <p:txBody>
          <a:bodyPr wrap="square" rtlCol="0">
            <a:spAutoFit/>
          </a:bodyPr>
          <a:lstStyle/>
          <a:p>
            <a:pPr marL="342900" marR="0" lvl="0" indent="-342900" algn="just">
              <a:lnSpc>
                <a:spcPct val="200000"/>
              </a:lnSpc>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End-users’ interaction with Oracle APEX, the user interacts with an application that is built using oracle APEX.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200000"/>
              </a:lnSpc>
              <a:spcBef>
                <a:spcPts val="0"/>
              </a:spcBef>
              <a:spcAft>
                <a:spcPts val="0"/>
              </a:spcAft>
              <a:buFont typeface="Wingdings" panose="05000000000000000000" pitchFamily="2" charset="2"/>
              <a:buChar char="Ø"/>
            </a:pPr>
            <a:r>
              <a:rPr lang="en-US" sz="1800" dirty="0">
                <a:latin typeface="Times New Roman" panose="02020603050405020304" pitchFamily="18" charset="0"/>
                <a:ea typeface="Calibri" panose="020F0502020204030204" pitchFamily="34" charset="0"/>
                <a:cs typeface="Times New Roman" panose="02020603050405020304" pitchFamily="18" charset="0"/>
              </a:rPr>
              <a:t>W</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hen building or running applications, APEX uses Oracle Autonomous Database to store and retrieve data.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800" dirty="0"/>
          </a:p>
          <a:p>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8" name="TextBox 7">
            <a:extLst>
              <a:ext uri="{FF2B5EF4-FFF2-40B4-BE49-F238E27FC236}">
                <a16:creationId xmlns:a16="http://schemas.microsoft.com/office/drawing/2014/main" id="{5C0D19FF-BB4D-00E0-BBC4-45B1E1CBF8FB}"/>
              </a:ext>
            </a:extLst>
          </p:cNvPr>
          <p:cNvSpPr txBox="1"/>
          <p:nvPr/>
        </p:nvSpPr>
        <p:spPr>
          <a:xfrm>
            <a:off x="480060" y="707371"/>
            <a:ext cx="4678680" cy="3631763"/>
          </a:xfrm>
          <a:prstGeom prst="rect">
            <a:avLst/>
          </a:prstGeom>
          <a:noFill/>
        </p:spPr>
        <p:txBody>
          <a:bodyPr wrap="square" rtlCol="0">
            <a:spAutoFit/>
          </a:bodyPr>
          <a:lstStyle/>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Application represents the software or system being developed or operated; this application uses data from Oracle Autonomous DB to perform the functions.</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 represents the raw information or records that the application and the database handle.</a:t>
            </a:r>
          </a:p>
          <a:p>
            <a:pPr algn="just"/>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Oracle Cloud provides servers, storages, and other functionalities that allows businesses to run their applications in the cloud</a:t>
            </a: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CD13290-8BF6-5C5F-D782-AF559E18AB7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93360" y="928688"/>
            <a:ext cx="3556000" cy="353236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9DB2-E0A8-4924-9758-9DBBCC8CF3BB}"/>
              </a:ext>
            </a:extLst>
          </p:cNvPr>
          <p:cNvSpPr>
            <a:spLocks noGrp="1"/>
          </p:cNvSpPr>
          <p:nvPr>
            <p:ph type="title"/>
          </p:nvPr>
        </p:nvSpPr>
        <p:spPr>
          <a:xfrm>
            <a:off x="720000" y="423594"/>
            <a:ext cx="7704000" cy="572700"/>
          </a:xfrm>
        </p:spPr>
        <p:txBody>
          <a:bodyPr/>
          <a:lstStyle/>
          <a:p>
            <a:r>
              <a:rPr lang="en-US" sz="3000" dirty="0"/>
              <a:t>Dataset Used:</a:t>
            </a:r>
          </a:p>
        </p:txBody>
      </p:sp>
      <p:sp>
        <p:nvSpPr>
          <p:cNvPr id="6" name="TextBox 5">
            <a:extLst>
              <a:ext uri="{FF2B5EF4-FFF2-40B4-BE49-F238E27FC236}">
                <a16:creationId xmlns:a16="http://schemas.microsoft.com/office/drawing/2014/main" id="{CC8A2E48-0C0D-489B-9646-A6CE699A10F0}"/>
              </a:ext>
            </a:extLst>
          </p:cNvPr>
          <p:cNvSpPr txBox="1"/>
          <p:nvPr/>
        </p:nvSpPr>
        <p:spPr>
          <a:xfrm>
            <a:off x="551497" y="1166434"/>
            <a:ext cx="7872503" cy="3354765"/>
          </a:xfrm>
          <a:prstGeom prst="rect">
            <a:avLst/>
          </a:prstGeom>
          <a:noFill/>
        </p:spPr>
        <p:txBody>
          <a:bodyPr wrap="square" rtlCol="0">
            <a:spAutoFit/>
          </a:bodyPr>
          <a:lstStyle/>
          <a:p>
            <a:pPr marL="285750" indent="-285750" algn="just">
              <a:buFont typeface="Wingdings" panose="05000000000000000000" pitchFamily="2" charset="2"/>
              <a:buChar char="Ø"/>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are using a real-world e-commerce dataset from Olist, the largest department chain store in Brazilian marketplace.</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Performed data cleaning on the existing dataset to remove unwanted data.</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Using Oracle Apex, we aim to demonstrate the effectiveness of this integration in handling complex database operations and providing insightful data visualization.</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4172754"/>
      </p:ext>
    </p:extLst>
  </p:cSld>
  <p:clrMapOvr>
    <a:masterClrMapping/>
  </p:clrMapOvr>
</p:sld>
</file>

<file path=ppt/theme/theme1.xml><?xml version="1.0" encoding="utf-8"?>
<a:theme xmlns:a="http://schemas.openxmlformats.org/drawingml/2006/main" name="Executive Summary of Marketing Plan Infographics by Slidesgo">
  <a:themeElements>
    <a:clrScheme name="Simple Light">
      <a:dk1>
        <a:srgbClr val="586847"/>
      </a:dk1>
      <a:lt1>
        <a:srgbClr val="FCFCFC"/>
      </a:lt1>
      <a:dk2>
        <a:srgbClr val="F3ECE6"/>
      </a:dk2>
      <a:lt2>
        <a:srgbClr val="B4ACA2"/>
      </a:lt2>
      <a:accent1>
        <a:srgbClr val="475735"/>
      </a:accent1>
      <a:accent2>
        <a:srgbClr val="303A24"/>
      </a:accent2>
      <a:accent3>
        <a:srgbClr val="FFFFFF"/>
      </a:accent3>
      <a:accent4>
        <a:srgbClr val="FFFFFF"/>
      </a:accent4>
      <a:accent5>
        <a:srgbClr val="FFFFFF"/>
      </a:accent5>
      <a:accent6>
        <a:srgbClr val="FFFFFF"/>
      </a:accent6>
      <a:hlink>
        <a:srgbClr val="5868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429</TotalTime>
  <Words>1238</Words>
  <Application>Microsoft Office PowerPoint</Application>
  <PresentationFormat>On-screen Show (16:9)</PresentationFormat>
  <Paragraphs>120</Paragraphs>
  <Slides>29</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Noto Serif Ethiopic</vt:lpstr>
      <vt:lpstr>Söhne</vt:lpstr>
      <vt:lpstr>Wingdings</vt:lpstr>
      <vt:lpstr>Arial</vt:lpstr>
      <vt:lpstr>Times New Roman</vt:lpstr>
      <vt:lpstr>Google Sans</vt:lpstr>
      <vt:lpstr>Calibri</vt:lpstr>
      <vt:lpstr>Akatab</vt:lpstr>
      <vt:lpstr>Executive Summary of Marketing Plan Infographics by Slidesgo</vt:lpstr>
      <vt:lpstr>Oracle Apex Using Oracle Autonomous DB</vt:lpstr>
      <vt:lpstr>What is Oracle Autonomous DB?</vt:lpstr>
      <vt:lpstr>          </vt:lpstr>
      <vt:lpstr>Key Features</vt:lpstr>
      <vt:lpstr>Oracle Apex</vt:lpstr>
      <vt:lpstr>PowerPoint Presentation</vt:lpstr>
      <vt:lpstr>Architecture</vt:lpstr>
      <vt:lpstr>PowerPoint Presentation</vt:lpstr>
      <vt:lpstr>Dataset Used:</vt:lpstr>
      <vt:lpstr>E-commerce Websites Analysis </vt:lpstr>
      <vt:lpstr>Database Schema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Oracle Apex Using Oracle Autonomous DB</dc:title>
  <dc:creator>Chanakya Rudhra Baluguri</dc:creator>
  <cp:lastModifiedBy>Kolagotla, Rajasekhar Reddy</cp:lastModifiedBy>
  <cp:revision>24</cp:revision>
  <dcterms:modified xsi:type="dcterms:W3CDTF">2023-11-29T10:20:49Z</dcterms:modified>
</cp:coreProperties>
</file>